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98"/>
  </p:notesMasterIdLst>
  <p:sldIdLst>
    <p:sldId id="256" r:id="rId2"/>
    <p:sldId id="257" r:id="rId3"/>
    <p:sldId id="349" r:id="rId4"/>
    <p:sldId id="350" r:id="rId5"/>
    <p:sldId id="258" r:id="rId6"/>
    <p:sldId id="259" r:id="rId7"/>
    <p:sldId id="260" r:id="rId8"/>
    <p:sldId id="261" r:id="rId9"/>
    <p:sldId id="262" r:id="rId10"/>
    <p:sldId id="351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35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54" r:id="rId48"/>
    <p:sldId id="352" r:id="rId49"/>
    <p:sldId id="353" r:id="rId50"/>
    <p:sldId id="301" r:id="rId51"/>
    <p:sldId id="302" r:id="rId52"/>
    <p:sldId id="303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56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8"/>
    <p:restoredTop sz="93382"/>
  </p:normalViewPr>
  <p:slideViewPr>
    <p:cSldViewPr snapToGrid="0" snapToObjects="1">
      <p:cViewPr varScale="1">
        <p:scale>
          <a:sx n="107" d="100"/>
          <a:sy n="107" d="100"/>
        </p:scale>
        <p:origin x="619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9756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pl" sz="11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Notka od Chucka  Używając tych materiałów masz prawo usunąć logo UM i zastąpić je własnym ale zostaw proszę logo CC-BY na pierwszej stronie oraz strony z podziękowaniami dla współtwórców.</a:t>
            </a:r>
            <a:endParaRPr lang="pl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207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440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309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69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998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721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229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3122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64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021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32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6581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451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990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096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7282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403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1050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1943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13785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5613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139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686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1577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87023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4207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1513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7392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2471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804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4228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1570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737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8359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8568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525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3835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68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>
              <a:defRPr/>
            </a:pPr>
            <a:endParaRPr lang="pl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rtl="0">
              <a:spcBef>
                <a:spcPct val="0"/>
              </a:spcBef>
            </a:pPr>
            <a:fld id="{36BA484C-3CEC-6046-95F8-F6FF97892563}" type="slidenum">
              <a:rPr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 algn="l" rtl="0">
                <a:spcBef>
                  <a:spcPct val="0"/>
                </a:spcBef>
              </a:pPr>
              <a:t>47</a:t>
            </a:fld>
            <a:endParaRPr lang="pl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614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>
              <a:defRPr/>
            </a:pPr>
            <a:endParaRPr lang="pl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rtl="0">
              <a:spcBef>
                <a:spcPct val="0"/>
              </a:spcBef>
            </a:pPr>
            <a:fld id="{36BA484C-3CEC-6046-95F8-F6FF97892563}" type="slidenum">
              <a:rPr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 algn="l" rtl="0">
                <a:spcBef>
                  <a:spcPct val="0"/>
                </a:spcBef>
              </a:pPr>
              <a:t>48</a:t>
            </a:fld>
            <a:endParaRPr lang="pl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14815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240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92484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60589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17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787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499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8808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88039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7523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fld id="{00000000-1234-1234-1234-123412341234}" type="slidenum">
              <a:rPr sz="12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58</a:t>
            </a:fld>
            <a:endParaRPr lang="pl" sz="1200" u="none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10909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40619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6656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64472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2418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059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5147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8023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55664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91601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9849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3684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94102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73056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53053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28080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Shape 7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619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5555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4156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3359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0548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3870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48988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318511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739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43538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1792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757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61316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15635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885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218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31500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9231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564281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7726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Shape 9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794902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9919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287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32971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61985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26017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pe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54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lvl="0" indent="-190500" algn="ctr" rtl="0">
              <a:spcBef>
                <a:spcPts val="0"/>
              </a:spcBef>
              <a:spcAft>
                <a:spcPts val="0"/>
              </a:spcAft>
              <a:defRPr/>
            </a:lvl1pPr>
            <a:lvl2pPr marL="419100" lvl="1" indent="-165100" algn="ctr" rtl="0">
              <a:spcBef>
                <a:spcPts val="0"/>
              </a:spcBef>
              <a:spcAft>
                <a:spcPts val="0"/>
              </a:spcAft>
              <a:defRPr/>
            </a:lvl2pPr>
            <a:lvl3pPr marL="647700" lvl="2" indent="-127000" algn="ctr" rtl="0">
              <a:spcBef>
                <a:spcPts val="0"/>
              </a:spcBef>
              <a:spcAft>
                <a:spcPts val="0"/>
              </a:spcAft>
              <a:defRPr/>
            </a:lvl3pPr>
            <a:lvl4pPr marL="901700" lvl="3" indent="-127000" algn="ctr" rtl="0">
              <a:spcBef>
                <a:spcPts val="0"/>
              </a:spcBef>
              <a:spcAft>
                <a:spcPts val="0"/>
              </a:spcAft>
              <a:defRPr/>
            </a:lvl4pPr>
            <a:lvl5pPr marL="1155700" lvl="4" indent="-127000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3207599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696913" lvl="0" indent="-328613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/>
            </a:lvl1pPr>
            <a:lvl2pPr marL="558800" lvl="1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723900" lvl="2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901700" lvl="3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066800" lvl="4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320800" lvl="5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1574800" lvl="6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1841500" lvl="7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095500" lvl="8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84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5pPr>
            <a:lvl6pPr marL="254000" marR="0" lvl="5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6pPr>
            <a:lvl7pPr marL="520700" marR="0" lvl="6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7pPr>
            <a:lvl8pPr marL="774700" marR="0" lvl="7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8pPr>
            <a:lvl9pPr marL="1028700" marR="0" lvl="8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9pPr>
          </a:lstStyle>
          <a:p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19100" marR="0" lvl="1" indent="-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7700" marR="0" lvl="2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01700" marR="0" lvl="3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55700" marR="0" lvl="4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207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747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0287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0" y="4675695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0" y="-27574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91" r:id="rId2"/>
    <p:sldLayoutId id="2147483704" r:id="rId3"/>
    <p:sldLayoutId id="214748370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base_administra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base_mode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hyperlink" Target="http://www.sqlite.org/famous.html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qlitebrowser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Q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lational_mode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lational_databa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base_normalization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en.wikipedia.org/wiki/Row_(database)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oin_(SQL)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oin_(SQL)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Join_(SQL)" TargetMode="External"/><Relationship Id="rId4" Type="http://schemas.openxmlformats.org/officeDocument/2006/relationships/image" Target="../media/image63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pen.umich.edu/" TargetMode="External"/><Relationship Id="rId5" Type="http://schemas.openxmlformats.org/officeDocument/2006/relationships/hyperlink" Target="http://www.dr-chuck.com/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50081" y="707231"/>
            <a:ext cx="7836693" cy="1893093"/>
          </a:xfrm>
          <a:prstGeom prst="rect">
            <a:avLst/>
          </a:prstGeom>
          <a:noFill/>
          <a:ln w="9525" cap="flat" cmpd="sng">
            <a:solidFill>
              <a:srgbClr val="FFFF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</a:t>
            </a:r>
            <a:br>
              <a:rPr lang="pl" sz="43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SQLite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Charles Severance</a:t>
            </a:r>
          </a:p>
          <a:p>
            <a: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206"/>
          <p:cNvSpPr txBox="1"/>
          <p:nvPr/>
        </p:nvSpPr>
        <p:spPr>
          <a:xfrm>
            <a:off x="1692633" y="3878497"/>
            <a:ext cx="5915813" cy="6019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800" b="0" i="0" u="none" strike="noStrike" cap="none" baseline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dla wszystkich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800" b="0" i="0" u="none" baseline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www.py4e.com/lectures3/</a:t>
            </a:r>
          </a:p>
        </p:txBody>
      </p:sp>
      <p:pic>
        <p:nvPicPr>
          <p:cNvPr id="13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9909" y="4091044"/>
            <a:ext cx="1166184" cy="3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081" y="3689514"/>
            <a:ext cx="797460" cy="79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684920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Plik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bazy danych 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3580193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Progamy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Pythona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015973" y="3324847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6684920" y="286764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Przeglądarka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</a:p>
        </p:txBody>
      </p:sp>
      <p:sp>
        <p:nvSpPr>
          <p:cNvPr id="290" name="Shape 290"/>
          <p:cNvSpPr/>
          <p:nvPr/>
        </p:nvSpPr>
        <p:spPr>
          <a:xfrm>
            <a:off x="5773268" y="1116323"/>
            <a:ext cx="854515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1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91" name="Shape 291"/>
          <p:cNvSpPr/>
          <p:nvPr/>
        </p:nvSpPr>
        <p:spPr>
          <a:xfrm rot="5400000">
            <a:off x="7474303" y="1948514"/>
            <a:ext cx="621450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7519845" y="2333361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93" name="Shape 293"/>
          <p:cNvCxnSpPr/>
          <p:nvPr/>
        </p:nvCxnSpPr>
        <p:spPr>
          <a:xfrm rot="10800000">
            <a:off x="4626764" y="2202173"/>
            <a:ext cx="0" cy="112267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94" name="Shape 294"/>
          <p:cNvCxnSpPr/>
          <p:nvPr/>
        </p:nvCxnSpPr>
        <p:spPr>
          <a:xfrm rot="10800000">
            <a:off x="5237554" y="3582022"/>
            <a:ext cx="1384857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295" name="Shape 295"/>
          <p:cNvSpPr/>
          <p:nvPr/>
        </p:nvSpPr>
        <p:spPr>
          <a:xfrm>
            <a:off x="1805739" y="692643"/>
            <a:ext cx="901211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Pliki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wejścia</a:t>
            </a:r>
          </a:p>
        </p:txBody>
      </p:sp>
      <p:sp>
        <p:nvSpPr>
          <p:cNvPr id="296" name="Shape 296"/>
          <p:cNvSpPr/>
          <p:nvPr/>
        </p:nvSpPr>
        <p:spPr>
          <a:xfrm>
            <a:off x="2575065" y="2477486"/>
            <a:ext cx="901211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Pliki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wyjścia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83688" y="2060099"/>
            <a:ext cx="1221600" cy="650100"/>
          </a:xfrm>
          <a:prstGeom prst="rect">
            <a:avLst/>
          </a:prstGeom>
          <a:noFill/>
          <a:ln w="101600" cap="rnd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83688" y="2890114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Excel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683688" y="3702359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D3.js</a:t>
            </a:r>
          </a:p>
        </p:txBody>
      </p:sp>
      <p:cxnSp>
        <p:nvCxnSpPr>
          <p:cNvPr id="300" name="Shape 300"/>
          <p:cNvCxnSpPr>
            <a:stCxn id="287" idx="1"/>
            <a:endCxn id="296" idx="1"/>
          </p:cNvCxnSpPr>
          <p:nvPr/>
        </p:nvCxnSpPr>
        <p:spPr>
          <a:xfrm flipH="1">
            <a:off x="3025793" y="1569979"/>
            <a:ext cx="554400" cy="9075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1" name="Shape 301"/>
          <p:cNvCxnSpPr>
            <a:stCxn id="295" idx="4"/>
            <a:endCxn id="287" idx="1"/>
          </p:cNvCxnSpPr>
          <p:nvPr/>
        </p:nvCxnSpPr>
        <p:spPr>
          <a:xfrm>
            <a:off x="2706950" y="1116323"/>
            <a:ext cx="873300" cy="4536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2" name="Shape 302"/>
          <p:cNvCxnSpPr>
            <a:stCxn id="296" idx="2"/>
            <a:endCxn id="297" idx="3"/>
          </p:cNvCxnSpPr>
          <p:nvPr/>
        </p:nvCxnSpPr>
        <p:spPr>
          <a:xfrm rot="10800000">
            <a:off x="1905165" y="2385166"/>
            <a:ext cx="669900" cy="5160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3" name="Shape 303"/>
          <p:cNvCxnSpPr>
            <a:stCxn id="296" idx="2"/>
            <a:endCxn id="298" idx="3"/>
          </p:cNvCxnSpPr>
          <p:nvPr/>
        </p:nvCxnSpPr>
        <p:spPr>
          <a:xfrm flipH="1">
            <a:off x="1905165" y="2901166"/>
            <a:ext cx="669900" cy="3141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4" name="Shape 304"/>
          <p:cNvCxnSpPr>
            <a:stCxn id="296" idx="2"/>
            <a:endCxn id="299" idx="3"/>
          </p:cNvCxnSpPr>
          <p:nvPr/>
        </p:nvCxnSpPr>
        <p:spPr>
          <a:xfrm flipH="1">
            <a:off x="1905165" y="2901166"/>
            <a:ext cx="669900" cy="11262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59380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Bazodanowe aplikacje sieciowe</a:t>
            </a:r>
            <a:endParaRPr lang="pl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7836750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Deweloper aplikacji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tworzy logikę dla aplikacji i jej interfejs, monitoruje w razie problemów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onitoruje i dostosowuje bazę danych po uruchomieniu aplikacji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Często obie te osoby biorą udział w tworzeniu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Modelu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6508456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Serwer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bazy danych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443662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Oprogramowanie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aplikacji</a:t>
            </a:r>
            <a:endParaRPr lang="pl" sz="25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37458" y="1058406"/>
            <a:ext cx="1298904" cy="907199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Użytkownik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końcowy</a:t>
            </a:r>
            <a:endParaRPr lang="pl" sz="32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2615112" y="2787194"/>
            <a:ext cx="1700156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Deweloper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4536781" y="3508713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DBA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6508456" y="3051513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Baza danych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Narzędzia</a:t>
            </a:r>
          </a:p>
        </p:txBody>
      </p:sp>
      <p:sp>
        <p:nvSpPr>
          <p:cNvPr id="268" name="Shape 268"/>
          <p:cNvSpPr/>
          <p:nvPr/>
        </p:nvSpPr>
        <p:spPr>
          <a:xfrm>
            <a:off x="4688389" y="1058406"/>
            <a:ext cx="1762931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1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69" name="Shape 269"/>
          <p:cNvSpPr/>
          <p:nvPr/>
        </p:nvSpPr>
        <p:spPr>
          <a:xfrm rot="5400000">
            <a:off x="7158508" y="2029928"/>
            <a:ext cx="900111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343381" y="2415719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71" name="Shape 271"/>
          <p:cNvCxnSpPr/>
          <p:nvPr/>
        </p:nvCxnSpPr>
        <p:spPr>
          <a:xfrm rot="10800000">
            <a:off x="3516117" y="2170968"/>
            <a:ext cx="0" cy="53139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1722178" y="1527215"/>
            <a:ext cx="631293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3" name="Shape 273"/>
          <p:cNvCxnSpPr/>
          <p:nvPr/>
        </p:nvCxnSpPr>
        <p:spPr>
          <a:xfrm rot="10800000">
            <a:off x="5815498" y="3765888"/>
            <a:ext cx="630450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</p:spTree>
  </p:cSld>
  <p:clrMapOvr>
    <a:masterClrMapping/>
  </p:clrMapOvr>
  <p:transition spd="slow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1749341" y="4339855"/>
            <a:ext cx="6157200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http://en.wikipedia.org/wiki/Database_administrator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851456" y="1400175"/>
            <a:ext cx="7378762" cy="27646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 (DBA) to osoba odpowiedzialna za projekt, implementację, utrzymanie i naprawy bazy danych. Do jej obowiązków należy rozwijanie i projekt strategii bazodanowych, monitorowanie i poprawiania wydajności i pojemności oraz planowanie rozwoju bazy danych. Może też planować, koordynować i implementować środki bezpieczeństwa, aby chronić bazę danych.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bazy danych 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1893720" y="4336091"/>
            <a:ext cx="5537528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http://en.wikipedia.org/wiki/Database_model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284089" y="1489471"/>
            <a:ext cx="6565049" cy="2557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lub </a:t>
            </a:r>
            <a:r>
              <a:rPr lang="pl" sz="21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schemat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</a:t>
            </a:r>
            <a:r>
              <a:rPr lang="pl" sz="21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struktura (format)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opisany w języku formalnym obsługiwanym w systemie zarządzania bazą danych</a:t>
            </a:r>
            <a:r>
              <a:rPr lang="pl" sz="21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Można też powiedzieć, że "model bazy danych" to zastosowanie modelu danych w połączeniu z systemem zarządzania bazą danych.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Popularne systemy bazodanowe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374208" y="1464468"/>
            <a:ext cx="8504727" cy="298028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Trzy główne, popularne systemy zarządzania bazami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Oracle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duży, komercyjny system, łatwo modyfikowalny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MySql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prostszy, ale bardzo szybki i skalowalny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komercyjny open source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SqlServer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ardzo dobry, od Microsoft (również Access)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Wiele innych mniejszych projektów, również darmowych open source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HSQL,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Postgres, ...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87086" y="437989"/>
            <a:ext cx="8895868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jest w wielu programach...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950618" y="4575542"/>
            <a:ext cx="403233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http://www.sqlite.org/famous.html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900" y="2749433"/>
            <a:ext cx="1535906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762" y="4206758"/>
            <a:ext cx="1535906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78806" y="1427840"/>
            <a:ext cx="1535906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0618" y="3578108"/>
            <a:ext cx="1535906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8600" y="2163646"/>
            <a:ext cx="1535906" cy="47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28962" y="2077921"/>
            <a:ext cx="1535906" cy="64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7231" y="2806583"/>
            <a:ext cx="1535906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21943" y="1463558"/>
            <a:ext cx="1535906" cy="37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021806" y="3085190"/>
            <a:ext cx="1535906" cy="63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85862" y="3328077"/>
            <a:ext cx="1535906" cy="53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9218" y="2563696"/>
            <a:ext cx="1535906" cy="5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743322" y="3720983"/>
            <a:ext cx="1535906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529387" y="1520708"/>
            <a:ext cx="1535906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021806" y="4106746"/>
            <a:ext cx="1535906" cy="40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Browser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50081" y="1825524"/>
            <a:ext cx="7836750" cy="284654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to bardzo popularna baza danych, darmowa, szybka i mała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Browser pozwala bezpośrednio pracować na plikach SQLite</a:t>
            </a:r>
          </a:p>
          <a:p>
            <a:pPr marL="584200" lvl="2" indent="-254000" algn="l" rtl="0">
              <a:spcBef>
                <a:spcPts val="600"/>
              </a:spcBef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http://sqlitebrowser.org/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QLite jest wbudowana w Pythona i wiele innych języków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420" y="432393"/>
            <a:ext cx="6541453" cy="428718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1197420" y="3136760"/>
            <a:ext cx="290756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19100" marR="0" lvl="1" indent="-25400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http://sqlitebrowser.org/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Zróbmy bazę danych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1" y="2820572"/>
            <a:ext cx="7836693" cy="661182"/>
          </a:xfrm>
        </p:spPr>
        <p:txBody>
          <a:bodyPr/>
          <a:lstStyle/>
          <a:p>
            <a:pPr rtl="0"/>
            <a:r>
              <a:rPr lang="pl" sz="1800" b="0" i="0" u="none" baseline="0">
                <a:solidFill>
                  <a:schemeClr val="bg1"/>
                </a:solidFill>
              </a:rPr>
              <a:t>https://www.py4e.com/lectures3/Pythonlearn-15-Database-Handout.txt</a:t>
            </a:r>
          </a:p>
        </p:txBody>
      </p:sp>
    </p:spTree>
    <p:extLst>
      <p:ext uri="{BB962C8B-B14F-4D97-AF65-F5344CB8AC3E}">
        <p14:creationId xmlns:p14="http://schemas.microsoft.com/office/powerpoint/2010/main" val="193207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0" y="438150"/>
            <a:ext cx="7837488" cy="990600"/>
          </a:xfrm>
        </p:spPr>
        <p:txBody>
          <a:bodyPr/>
          <a:lstStyle/>
          <a:p>
            <a:pPr lvl="0" rtl="0"/>
            <a:r>
              <a:rPr lang="pl" b="0" i="0" u="none" baseline="0">
                <a:sym typeface="Cabin"/>
              </a:rPr>
              <a:t>SQLite Browser</a:t>
            </a:r>
            <a:endParaRPr lang="pl" dirty="0">
              <a:sym typeface="Cabin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881324" y="4127875"/>
            <a:ext cx="7407951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http://sqlitebrowser.org/</a:t>
            </a:r>
          </a:p>
        </p:txBody>
      </p:sp>
      <p:pic>
        <p:nvPicPr>
          <p:cNvPr id="216" name="Shape 216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929" y="517276"/>
            <a:ext cx="5850319" cy="34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Proste początki - Pojedyncza tabela</a:t>
            </a:r>
          </a:p>
        </p:txBody>
      </p:sp>
      <p:pic>
        <p:nvPicPr>
          <p:cNvPr id="356" name="Shape 356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47" y="1428692"/>
            <a:ext cx="4942780" cy="323943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6146718" y="2067095"/>
            <a:ext cx="2637692" cy="1263807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pl" sz="1600" b="1" i="0" u="none" strike="noStrike" cap="none" baseline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pl" sz="1600" b="1" i="0" u="none" strike="noStrike" cap="none" baseline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name </a:t>
            </a:r>
            <a:r>
              <a:rPr lang="pl" sz="1600" b="1" i="0" u="none" strike="noStrike" cap="none" baseline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email </a:t>
            </a:r>
            <a:r>
              <a:rPr lang="pl" sz="1600" b="1" i="0" u="none" strike="noStrike" cap="none" baseline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289" y="280737"/>
            <a:ext cx="6976932" cy="457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358" y="224589"/>
            <a:ext cx="7275095" cy="46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5040652" y="3098193"/>
            <a:ext cx="2703900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Nasza tabela z 4 wierszami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997547" y="4506216"/>
            <a:ext cx="3813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http://en.wikipedia.org/wiki/SQL</a:t>
            </a:r>
          </a:p>
        </p:txBody>
      </p:sp>
      <p:sp>
        <p:nvSpPr>
          <p:cNvPr id="6" name="Shape 249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8782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Structured Query Language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Strukturalny język zapytań, w którym wydajemy polecenia bazom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Tworzymy dane (czyli dodajemy)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Pobieramy dane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Aktualizujemy dane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Usuwamy dane 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Insert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79192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Polecenie Insert wstawia wiersz do tabeli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12526" y="3496865"/>
            <a:ext cx="8849418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</a:t>
            </a: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(name, email) </a:t>
            </a: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VALUES</a:t>
            </a: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('Kristin', 'kf@umich.edu')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252" y="301535"/>
            <a:ext cx="6821906" cy="447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0421" y="272716"/>
            <a:ext cx="6649453" cy="430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83304" y="609252"/>
            <a:ext cx="6497053" cy="4258087"/>
            <a:chOff x="1472711" y="274759"/>
            <a:chExt cx="7848030" cy="5143500"/>
          </a:xfrm>
        </p:grpSpPr>
        <p:pic>
          <p:nvPicPr>
            <p:cNvPr id="393" name="Shape 393" descr="Untitl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2711" y="274759"/>
              <a:ext cx="784803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Shape 394"/>
            <p:cNvSpPr/>
            <p:nvPr/>
          </p:nvSpPr>
          <p:spPr>
            <a:xfrm flipH="1">
              <a:off x="3642304" y="2603156"/>
              <a:ext cx="714318" cy="714318"/>
            </a:xfrm>
            <a:prstGeom prst="rightArrow">
              <a:avLst>
                <a:gd name="adj1" fmla="val 46684"/>
                <a:gd name="adj2" fmla="val 20237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Delete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7129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usuwa z tabeli wiersz spełniający określone kryteria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40340" y="3621881"/>
            <a:ext cx="8575706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6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FROM</a:t>
            </a:r>
            <a:r>
              <a:rPr lang="pl" sz="2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6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pl" sz="2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email='ted@umich.edu'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242" y="288758"/>
            <a:ext cx="7275669" cy="481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8442" y="288903"/>
            <a:ext cx="6825916" cy="451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97430" y="641684"/>
            <a:ext cx="6619285" cy="4393687"/>
            <a:chOff x="1180225" y="288497"/>
            <a:chExt cx="7748911" cy="5143500"/>
          </a:xfrm>
        </p:grpSpPr>
        <p:pic>
          <p:nvPicPr>
            <p:cNvPr id="412" name="Shape 412" descr="Screen Shot 2015-08-10 at 8.33.52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225" y="288497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Shape 413"/>
            <p:cNvSpPr/>
            <p:nvPr/>
          </p:nvSpPr>
          <p:spPr>
            <a:xfrm flipH="1">
              <a:off x="3543848" y="2250281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IBM_729_Tape_Drives.na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92" y="428625"/>
            <a:ext cx="2397621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4" descr="1200px-Tapesti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528888"/>
            <a:ext cx="2571750" cy="145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4631658" y="4257286"/>
            <a:ext cx="414729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FF"/>
                </a:solidFill>
              </a:rPr>
              <a:t>https://en.wikipedia.org/wiki/IBM_729</a:t>
            </a:r>
          </a:p>
        </p:txBody>
      </p:sp>
      <p:sp>
        <p:nvSpPr>
          <p:cNvPr id="7" name="Sequential Access Storage 6"/>
          <p:cNvSpPr>
            <a:spLocks noChangeArrowheads="1"/>
          </p:cNvSpPr>
          <p:nvPr/>
        </p:nvSpPr>
        <p:spPr bwMode="auto">
          <a:xfrm>
            <a:off x="285750" y="514350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rtl="0" eaLnBrk="1" hangingPunct="1">
              <a:defRPr/>
            </a:pPr>
            <a:r>
              <a:rPr lang="pl" sz="2000" b="0" i="0" u="none" baseline="0" dirty="0">
                <a:latin typeface="+mn-lt"/>
                <a:ea typeface="+mn-ea"/>
              </a:rPr>
              <a:t>Stara</a:t>
            </a:r>
          </a:p>
          <a:p>
            <a:pPr algn="ctr" rtl="0" eaLnBrk="1" hangingPunct="1">
              <a:defRPr/>
            </a:pPr>
            <a:r>
              <a:rPr lang="pl" sz="2000" dirty="0">
                <a:latin typeface="+mn-lt"/>
                <a:ea typeface="+mn-ea"/>
              </a:rPr>
              <a:t>taśma</a:t>
            </a:r>
            <a:endParaRPr lang="pl" sz="2000" b="0" i="0" u="none" baseline="0" dirty="0">
              <a:latin typeface="+mn-lt"/>
              <a:ea typeface="+mn-ea"/>
            </a:endParaRPr>
          </a:p>
        </p:txBody>
      </p:sp>
      <p:sp>
        <p:nvSpPr>
          <p:cNvPr id="8" name="Sequential Access Storage 7"/>
          <p:cNvSpPr>
            <a:spLocks noChangeArrowheads="1"/>
          </p:cNvSpPr>
          <p:nvPr/>
        </p:nvSpPr>
        <p:spPr bwMode="auto">
          <a:xfrm>
            <a:off x="4143375" y="557213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rtl="0" eaLnBrk="1" hangingPunct="1">
              <a:defRPr/>
            </a:pPr>
            <a:r>
              <a:rPr lang="pl" sz="2000" b="0" i="0" u="none" baseline="0" dirty="0">
                <a:latin typeface="+mn-lt"/>
                <a:ea typeface="+mn-ea"/>
              </a:rPr>
              <a:t>Nowa</a:t>
            </a:r>
          </a:p>
          <a:p>
            <a:pPr algn="ctr" rtl="0" eaLnBrk="1" hangingPunct="1">
              <a:defRPr/>
            </a:pPr>
            <a:r>
              <a:rPr lang="pl" sz="2000" dirty="0">
                <a:latin typeface="+mn-lt"/>
                <a:ea typeface="+mn-ea"/>
              </a:rPr>
              <a:t>t</a:t>
            </a:r>
            <a:r>
              <a:rPr lang="pl" sz="2000" b="0" i="0" u="none" baseline="0" dirty="0">
                <a:latin typeface="+mn-lt"/>
                <a:ea typeface="+mn-ea"/>
              </a:rPr>
              <a:t>aśma</a:t>
            </a:r>
          </a:p>
        </p:txBody>
      </p:sp>
      <p:sp>
        <p:nvSpPr>
          <p:cNvPr id="6150" name="Multidocument 8"/>
          <p:cNvSpPr>
            <a:spLocks noChangeArrowheads="1"/>
          </p:cNvSpPr>
          <p:nvPr/>
        </p:nvSpPr>
        <p:spPr bwMode="auto">
          <a:xfrm>
            <a:off x="1657350" y="3386138"/>
            <a:ext cx="1628775" cy="1285875"/>
          </a:xfrm>
          <a:prstGeom prst="flowChartMultidocumen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/>
            <a:r>
              <a:rPr lang="pl" sz="1800" b="0" i="0" u="none" baseline="0" dirty="0">
                <a:solidFill>
                  <a:srgbClr val="000000"/>
                </a:solidFill>
              </a:rPr>
              <a:t>Kolejne</a:t>
            </a:r>
          </a:p>
          <a:p>
            <a:pPr algn="ctr" rtl="0" eaLnBrk="1" hangingPunct="1"/>
            <a:r>
              <a:rPr lang="pl" sz="1800">
                <a:solidFill>
                  <a:srgbClr val="000000"/>
                </a:solidFill>
              </a:rPr>
              <a:t>transakcje</a:t>
            </a:r>
            <a:endParaRPr lang="pl" sz="1800" b="0" i="0" u="none" baseline="0" dirty="0">
              <a:solidFill>
                <a:srgbClr val="000000"/>
              </a:solidFill>
            </a:endParaRPr>
          </a:p>
        </p:txBody>
      </p:sp>
      <p:sp>
        <p:nvSpPr>
          <p:cNvPr id="6151" name="Decision 11"/>
          <p:cNvSpPr>
            <a:spLocks noChangeArrowheads="1"/>
          </p:cNvSpPr>
          <p:nvPr/>
        </p:nvSpPr>
        <p:spPr bwMode="auto">
          <a:xfrm>
            <a:off x="2128838" y="2057400"/>
            <a:ext cx="1628775" cy="771525"/>
          </a:xfrm>
          <a:prstGeom prst="flowChartDecision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/>
            <a:r>
              <a:rPr lang="pl" sz="1400" b="0" i="0" u="none" baseline="0" dirty="0">
                <a:solidFill>
                  <a:srgbClr val="000000"/>
                </a:solidFill>
              </a:rPr>
              <a:t>Łączenie</a:t>
            </a:r>
          </a:p>
        </p:txBody>
      </p:sp>
      <p:cxnSp>
        <p:nvCxnSpPr>
          <p:cNvPr id="6152" name="Elbow Connector 13"/>
          <p:cNvCxnSpPr>
            <a:cxnSpLocks noChangeShapeType="1"/>
            <a:stCxn id="7" idx="2"/>
            <a:endCxn id="6151" idx="1"/>
          </p:cNvCxnSpPr>
          <p:nvPr/>
        </p:nvCxnSpPr>
        <p:spPr bwMode="auto">
          <a:xfrm rot="16200000" flipH="1">
            <a:off x="1271587" y="1585912"/>
            <a:ext cx="557213" cy="1157288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53" name="Elbow Connector 14"/>
          <p:cNvCxnSpPr>
            <a:cxnSpLocks noChangeShapeType="1"/>
            <a:stCxn id="6150" idx="0"/>
            <a:endCxn id="6151" idx="2"/>
          </p:cNvCxnSpPr>
          <p:nvPr/>
        </p:nvCxnSpPr>
        <p:spPr bwMode="auto">
          <a:xfrm rot="5400000" flipH="1" flipV="1">
            <a:off x="2484685" y="2927598"/>
            <a:ext cx="557213" cy="359866"/>
          </a:xfrm>
          <a:prstGeom prst="bentConnector3">
            <a:avLst>
              <a:gd name="adj1" fmla="val 50000"/>
            </a:avLst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154" name="Elbow Connector 18"/>
          <p:cNvCxnSpPr>
            <a:cxnSpLocks noChangeShapeType="1"/>
            <a:stCxn id="6151" idx="3"/>
            <a:endCxn id="8" idx="2"/>
          </p:cNvCxnSpPr>
          <p:nvPr/>
        </p:nvCxnSpPr>
        <p:spPr bwMode="auto">
          <a:xfrm flipV="1">
            <a:off x="3757612" y="1928813"/>
            <a:ext cx="1071563" cy="514350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55" name="TextBox 23"/>
          <p:cNvSpPr txBox="1">
            <a:spLocks noChangeArrowheads="1"/>
          </p:cNvSpPr>
          <p:nvPr/>
        </p:nvSpPr>
        <p:spPr bwMode="auto">
          <a:xfrm>
            <a:off x="2258785" y="599182"/>
            <a:ext cx="1255473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Sequential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Master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Update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lata 70.</a:t>
            </a:r>
          </a:p>
        </p:txBody>
      </p:sp>
    </p:spTree>
    <p:extLst>
      <p:ext uri="{BB962C8B-B14F-4D97-AF65-F5344CB8AC3E}">
        <p14:creationId xmlns:p14="http://schemas.microsoft.com/office/powerpoint/2010/main" val="191931880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Update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3728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Aktualizuje pole określone klauzulą where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122793" y="3154239"/>
            <a:ext cx="8853974" cy="879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UPDATE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4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SET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name='Charles' </a:t>
            </a:r>
            <a:r>
              <a:rPr lang="pl" sz="24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email='csev@umich.edu'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85" y="288758"/>
            <a:ext cx="7178842" cy="474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716" y="280737"/>
            <a:ext cx="6938211" cy="4542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999874" y="824977"/>
            <a:ext cx="6361850" cy="4222810"/>
            <a:chOff x="1636876" y="417634"/>
            <a:chExt cx="7748911" cy="5143500"/>
          </a:xfrm>
        </p:grpSpPr>
        <p:pic>
          <p:nvPicPr>
            <p:cNvPr id="431" name="Shape 431" descr="Screen Shot 2015-08-10 at 8.36.36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36876" y="417634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Shape 432"/>
            <p:cNvSpPr/>
            <p:nvPr/>
          </p:nvSpPr>
          <p:spPr>
            <a:xfrm flipH="1">
              <a:off x="3873560" y="1893093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Pobieranie r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</a:t>
            </a: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ów:</a:t>
            </a:r>
            <a:r>
              <a:rPr lang="pl" sz="43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3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50081" y="1428692"/>
            <a:ext cx="7836750" cy="115652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Instrukcja select pobiera grupę rekordów. Możesz pobrać wszystkie rekordy albo zakres określony klauzulą WHERE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215136" y="3110664"/>
            <a:ext cx="8536178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27212" y="3803607"/>
            <a:ext cx="8920842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email='csev@umich.edu'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 descr="Screen Shot 2015-08-10 at 8.38.4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116" y="304800"/>
            <a:ext cx="7138737" cy="470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 descr="Screen Shot 2015-08-10 at 8.38.5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58" y="292828"/>
            <a:ext cx="7154779" cy="474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109904" y="437989"/>
            <a:ext cx="892523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Sortowanie z użyciem</a:t>
            </a:r>
            <a:r>
              <a:rPr lang="pl" sz="43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ORDER BY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10186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Możesz dodać klauzulę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 instrukcji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0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aby pobrane wyniki były posortowane malejąco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296740" y="3321843"/>
            <a:ext cx="8605472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09904" y="3986212"/>
            <a:ext cx="8715374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 rtl="0">
              <a:buClr>
                <a:srgbClr val="FF7F00"/>
              </a:buClr>
              <a:buSzPct val="25000"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 </a:t>
            </a:r>
            <a:r>
              <a:rPr lang="pl" sz="2500" b="0" i="0" u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DESC</a:t>
            </a:r>
            <a:endParaRPr lang="pl" sz="25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 descr="Screen Shot 2015-08-10 at 8.57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571" y="264694"/>
            <a:ext cx="7350137" cy="487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 SQL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097708" y="2950368"/>
            <a:ext cx="276648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859928" y="3421856"/>
            <a:ext cx="724291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 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* </a:t>
            </a: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email='csev@umich.edu'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518814" y="2436018"/>
            <a:ext cx="8095612" cy="4071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UPDATE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SET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name="Charles" </a:t>
            </a: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email='csev@umich.edu'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211907" y="1445006"/>
            <a:ext cx="8809424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INSERT INTO 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(name, email) </a:t>
            </a: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VALUES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('Kristin', 'kf@umich.edu')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167116" y="1908358"/>
            <a:ext cx="6638287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DELETE FROM 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</a:t>
            </a: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email='ted@umich.edu'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2190452" y="3936206"/>
            <a:ext cx="4588987" cy="42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ORDER BY </a:t>
            </a:r>
            <a:r>
              <a:rPr lang="pl" sz="17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nie jest zbyt ciekawe (na razie)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50081" y="1768832"/>
            <a:ext cx="7836750" cy="29032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przypominają duże, szybkie arkusze kalkulacyjne, których wiersze i kolumny możemy programować za pomocą poleceń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Ich moc ujawni się dopiero, kiedy będziemy mieli więcej tabel i zaczniemy wykorzystywać relacje między nimi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650081" y="135731"/>
            <a:ext cx="4007644" cy="1293019"/>
          </a:xfrm>
        </p:spPr>
        <p:txBody>
          <a:bodyPr/>
          <a:lstStyle/>
          <a:p>
            <a:pPr rtl="0"/>
            <a:r>
              <a:rPr lang="pl" sz="4000" b="0" i="0" u="none" baseline="0">
                <a:solidFill>
                  <a:srgbClr val="FFD966"/>
                </a:solidFill>
              </a:rPr>
              <a:t>Dostęp losowy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391887" y="1301179"/>
            <a:ext cx="4222976" cy="3207544"/>
          </a:xfrm>
        </p:spPr>
        <p:txBody>
          <a:bodyPr/>
          <a:lstStyle/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Kiedy możesz uzyskiwać dostęp do losowych danych...</a:t>
            </a:r>
          </a:p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Jak najefektywniej uporządkować dane?</a:t>
            </a:r>
          </a:p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Sortowanie może się nie sprawdzić</a:t>
            </a:r>
            <a:endParaRPr lang="pl" altLang="en-US" sz="2400" dirty="0">
              <a:solidFill>
                <a:schemeClr val="bg1"/>
              </a:solidFill>
            </a:endParaRPr>
          </a:p>
        </p:txBody>
      </p:sp>
      <p:pic>
        <p:nvPicPr>
          <p:cNvPr id="7171" name="Picture 3" descr="Innansicht_Festplatte_512_MB_von_Quant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157287"/>
            <a:ext cx="3514725" cy="28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828800" y="4295180"/>
            <a:ext cx="7184827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FF"/>
                </a:solidFill>
              </a:rPr>
              <a:t>https://en.wikipedia.org/wiki/Hard_disk_drive_platter</a:t>
            </a:r>
            <a:endParaRPr lang="pl" altLang="en-US" sz="20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1001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Złożone modele danych i relacje</a:t>
            </a:r>
          </a:p>
        </p:txBody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http://en.wikipedia.org/wiki/Relational_model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</a:t>
            </a:r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50081" y="1598751"/>
            <a:ext cx="7836750" cy="307331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 to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sztuka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wymagająca konkretnych umiejętności i doświadczenia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Naszym celem jest uniknięcie poważnych błędów i projektowanie przejrzystych i czytelnych baz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Inni mogą później zwiększać wydajność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 zaczyna się od rysunku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962" y="642937"/>
            <a:ext cx="5172074" cy="35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958" y="474770"/>
            <a:ext cx="6585284" cy="412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Budowanie modelu danych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50081" y="1610090"/>
            <a:ext cx="7836750" cy="306197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191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Rozrysowujemy dane dla naszej aplikacji, wymyślamy, jak reprezentować obiekty i relacje między nimi</a:t>
            </a: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Podstawowa zasada: nie wprowadzaj tych samych danych dwa razy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zamiast tego użyj relacji</a:t>
            </a: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Jeśli w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rzeczywistym świecie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jedna rzecz, to w bazie danych powinna znaleźć się też jeden raz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9415" y="593557"/>
            <a:ext cx="5988710" cy="3922295"/>
            <a:chOff x="935831" y="178593"/>
            <a:chExt cx="7416998" cy="4857750"/>
          </a:xfrm>
        </p:grpSpPr>
        <p:pic>
          <p:nvPicPr>
            <p:cNvPr id="513" name="Shape 5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831" y="542925"/>
              <a:ext cx="7416998" cy="449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Shape 514"/>
            <p:cNvSpPr txBox="1"/>
            <p:nvPr/>
          </p:nvSpPr>
          <p:spPr>
            <a:xfrm>
              <a:off x="1019770" y="178593"/>
              <a:ext cx="77777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Ścieżka  </a:t>
              </a: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3037879" y="178593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Dł  </a:t>
              </a:r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3581697" y="178593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Artysta  </a:t>
              </a: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4699693" y="178593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6003428" y="178593"/>
              <a:ext cx="72687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Gatunek</a:t>
              </a: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6775297" y="178593"/>
              <a:ext cx="81795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Ocena</a:t>
              </a: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7615237" y="178593"/>
              <a:ext cx="731341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Licznik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</a:rPr>
              <a:t>Czy każda 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część informacji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45393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est kolumną obiektu czy atrybutem innego obiektu?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zdefiniowaniu obiektów powinniśmy określić relacje między nimi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41827" y="1407318"/>
            <a:ext cx="2488392" cy="1817145"/>
            <a:chOff x="6041826" y="1407318"/>
            <a:chExt cx="2836961" cy="2071687"/>
          </a:xfrm>
        </p:grpSpPr>
        <p:sp>
          <p:nvSpPr>
            <p:cNvPr id="527" name="Shape 527"/>
            <p:cNvSpPr txBox="1"/>
            <p:nvPr/>
          </p:nvSpPr>
          <p:spPr>
            <a:xfrm>
              <a:off x="6041826" y="2993231"/>
              <a:ext cx="1079428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Ścieżka  </a:t>
              </a: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6366867" y="1507331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Dł  </a:t>
              </a:r>
            </a:p>
          </p:txBody>
        </p:sp>
        <p:sp>
          <p:nvSpPr>
            <p:cNvPr id="529" name="Shape 529"/>
            <p:cNvSpPr txBox="1"/>
            <p:nvPr/>
          </p:nvSpPr>
          <p:spPr>
            <a:xfrm>
              <a:off x="6432053" y="2393156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Artysta  </a:t>
              </a:r>
            </a:p>
          </p:txBody>
        </p:sp>
        <p:sp>
          <p:nvSpPr>
            <p:cNvPr id="530" name="Shape 530"/>
            <p:cNvSpPr txBox="1"/>
            <p:nvPr/>
          </p:nvSpPr>
          <p:spPr>
            <a:xfrm>
              <a:off x="7757219" y="1407318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7375028" y="1885950"/>
              <a:ext cx="116103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Gatunek</a:t>
              </a: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8101905" y="2521743"/>
              <a:ext cx="77688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Ocena</a:t>
              </a: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7436643" y="3128962"/>
              <a:ext cx="109941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Licznik</a:t>
              </a:r>
            </a:p>
          </p:txBody>
        </p:sp>
      </p:grp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/>
          </p:cNvSpPr>
          <p:nvPr/>
        </p:nvSpPr>
        <p:spPr bwMode="auto">
          <a:xfrm>
            <a:off x="339725" y="598251"/>
            <a:ext cx="75341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 dirty="0">
                <a:solidFill>
                  <a:schemeClr val="bg1"/>
                </a:solidFill>
                <a:ea typeface="ＭＳ Ｐゴシック" charset="-128"/>
              </a:rPr>
              <a:t>Ścieżka  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320675" y="998538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57349" name="Rectangle 5"/>
          <p:cNvSpPr>
            <a:spLocks/>
          </p:cNvSpPr>
          <p:nvPr/>
        </p:nvSpPr>
        <p:spPr bwMode="auto">
          <a:xfrm>
            <a:off x="360363" y="1398588"/>
            <a:ext cx="6111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Artysta</a:t>
            </a:r>
          </a:p>
        </p:txBody>
      </p:sp>
      <p:sp>
        <p:nvSpPr>
          <p:cNvPr id="57350" name="Rectangle 6"/>
          <p:cNvSpPr>
            <a:spLocks/>
          </p:cNvSpPr>
          <p:nvPr/>
        </p:nvSpPr>
        <p:spPr bwMode="auto">
          <a:xfrm>
            <a:off x="331788" y="1798638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Gatunek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28613" y="2198688"/>
            <a:ext cx="673100" cy="1111250"/>
            <a:chOff x="585028" y="3907652"/>
            <a:chExt cx="1196911" cy="1976397"/>
          </a:xfrm>
        </p:grpSpPr>
        <p:sp>
          <p:nvSpPr>
            <p:cNvPr id="32785" name="Rectangle 3"/>
            <p:cNvSpPr>
              <a:spLocks/>
            </p:cNvSpPr>
            <p:nvPr/>
          </p:nvSpPr>
          <p:spPr bwMode="auto">
            <a:xfrm>
              <a:off x="714882" y="4619155"/>
              <a:ext cx="937204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Dł  </a:t>
              </a:r>
            </a:p>
          </p:txBody>
        </p:sp>
        <p:sp>
          <p:nvSpPr>
            <p:cNvPr id="32786" name="Rectangle 7"/>
            <p:cNvSpPr>
              <a:spLocks/>
            </p:cNvSpPr>
            <p:nvPr/>
          </p:nvSpPr>
          <p:spPr bwMode="auto">
            <a:xfrm>
              <a:off x="604787" y="3907652"/>
              <a:ext cx="1157390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Ocena</a:t>
              </a:r>
            </a:p>
          </p:txBody>
        </p:sp>
        <p:sp>
          <p:nvSpPr>
            <p:cNvPr id="32787" name="Rectangle 8"/>
            <p:cNvSpPr>
              <a:spLocks/>
            </p:cNvSpPr>
            <p:nvPr/>
          </p:nvSpPr>
          <p:spPr bwMode="auto">
            <a:xfrm>
              <a:off x="585028" y="5330658"/>
              <a:ext cx="1196911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Licznik</a:t>
              </a:r>
            </a:p>
          </p:txBody>
        </p:sp>
      </p:grp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1822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8" grpId="0"/>
      <p:bldP spid="57349" grpId="0"/>
      <p:bldP spid="573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/>
          </p:cNvSpPr>
          <p:nvPr/>
        </p:nvSpPr>
        <p:spPr bwMode="auto">
          <a:xfrm>
            <a:off x="7192963" y="427038"/>
            <a:ext cx="1322387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Ścieżka</a:t>
            </a:r>
          </a:p>
          <a:p>
            <a:pPr algn="ctr" rtl="0" eaLnBrk="1" hangingPunct="1">
              <a:defRPr/>
            </a:pPr>
            <a:endParaRPr lang="pl" altLang="en-US" sz="2025" dirty="0">
              <a:solidFill>
                <a:schemeClr val="bg1"/>
              </a:solidFill>
            </a:endParaRP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Ocena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Dł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Licznik</a:t>
            </a:r>
          </a:p>
        </p:txBody>
      </p:sp>
      <p:sp>
        <p:nvSpPr>
          <p:cNvPr id="57354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Album</a:t>
            </a:r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56" name="Rectangle 12"/>
          <p:cNvSpPr>
            <a:spLocks/>
          </p:cNvSpPr>
          <p:nvPr/>
        </p:nvSpPr>
        <p:spPr bwMode="auto">
          <a:xfrm>
            <a:off x="5862638" y="1890713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57357" name="Rectangle 13"/>
          <p:cNvSpPr>
            <a:spLocks/>
          </p:cNvSpPr>
          <p:nvPr/>
        </p:nvSpPr>
        <p:spPr bwMode="auto">
          <a:xfrm>
            <a:off x="1871663" y="542925"/>
            <a:ext cx="1320800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Artysta</a:t>
            </a:r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59" name="Rectangle 15"/>
          <p:cNvSpPr>
            <a:spLocks/>
          </p:cNvSpPr>
          <p:nvPr/>
        </p:nvSpPr>
        <p:spPr bwMode="auto">
          <a:xfrm>
            <a:off x="3598863" y="998538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57360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Gatunek</a:t>
            </a: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62" name="Rectangle 18"/>
          <p:cNvSpPr>
            <a:spLocks/>
          </p:cNvSpPr>
          <p:nvPr/>
        </p:nvSpPr>
        <p:spPr bwMode="auto">
          <a:xfrm>
            <a:off x="7299325" y="2705100"/>
            <a:ext cx="11064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E11EE7F8-F514-4205-8A54-008E8511A6E7}"/>
              </a:ext>
            </a:extLst>
          </p:cNvPr>
          <p:cNvSpPr>
            <a:spLocks/>
          </p:cNvSpPr>
          <p:nvPr/>
        </p:nvSpPr>
        <p:spPr bwMode="auto">
          <a:xfrm>
            <a:off x="339725" y="598251"/>
            <a:ext cx="75341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 dirty="0">
                <a:solidFill>
                  <a:schemeClr val="bg1"/>
                </a:solidFill>
                <a:ea typeface="ＭＳ Ｐゴシック" charset="-128"/>
              </a:rPr>
              <a:t>Ścieżka  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867877FE-5CD8-4681-85A0-6B72D861528F}"/>
              </a:ext>
            </a:extLst>
          </p:cNvPr>
          <p:cNvSpPr>
            <a:spLocks/>
          </p:cNvSpPr>
          <p:nvPr/>
        </p:nvSpPr>
        <p:spPr bwMode="auto">
          <a:xfrm>
            <a:off x="320675" y="998538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BB47185A-350F-4FD1-B894-FD653345A547}"/>
              </a:ext>
            </a:extLst>
          </p:cNvPr>
          <p:cNvSpPr>
            <a:spLocks/>
          </p:cNvSpPr>
          <p:nvPr/>
        </p:nvSpPr>
        <p:spPr bwMode="auto">
          <a:xfrm>
            <a:off x="360363" y="1398588"/>
            <a:ext cx="6111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Artysta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664654AE-E7FA-422E-BB17-0157D0699B9E}"/>
              </a:ext>
            </a:extLst>
          </p:cNvPr>
          <p:cNvSpPr>
            <a:spLocks/>
          </p:cNvSpPr>
          <p:nvPr/>
        </p:nvSpPr>
        <p:spPr bwMode="auto">
          <a:xfrm>
            <a:off x="331788" y="1798638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Gatunek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ABAA1B53-3CF4-45BD-AD73-17F62DA5498B}"/>
              </a:ext>
            </a:extLst>
          </p:cNvPr>
          <p:cNvGrpSpPr>
            <a:grpSpLocks/>
          </p:cNvGrpSpPr>
          <p:nvPr/>
        </p:nvGrpSpPr>
        <p:grpSpPr bwMode="auto">
          <a:xfrm>
            <a:off x="328613" y="2198688"/>
            <a:ext cx="673100" cy="1111250"/>
            <a:chOff x="585028" y="3907652"/>
            <a:chExt cx="1196911" cy="1976397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53249CD1-0C20-405B-A029-C7C153DC4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82" y="4619155"/>
              <a:ext cx="937204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Dł  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1C809491-0DF9-412D-BEFA-C8922D050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787" y="3907652"/>
              <a:ext cx="1157390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Ocena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8DBFE5FA-57E8-47D0-B2E5-45FA2F737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28" y="5330658"/>
              <a:ext cx="1196911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Licznik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07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" grpId="0" animBg="1"/>
      <p:bldP spid="57354" grpId="0" animBg="1"/>
      <p:bldP spid="57356" grpId="0" autoUpdateAnimBg="0"/>
      <p:bldP spid="57357" grpId="0" animBg="1"/>
      <p:bldP spid="57359" grpId="0" autoUpdateAnimBg="0"/>
      <p:bldP spid="57360" grpId="0" animBg="1"/>
      <p:bldP spid="57362" grpId="0" autoUpdateAnimBg="0"/>
      <p:bldP spid="21" grpId="0"/>
      <p:bldP spid="22" grpId="0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Rectangle 9"/>
          <p:cNvSpPr>
            <a:spLocks/>
          </p:cNvSpPr>
          <p:nvPr/>
        </p:nvSpPr>
        <p:spPr bwMode="auto">
          <a:xfrm>
            <a:off x="7192963" y="427038"/>
            <a:ext cx="1322387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Ścieżka</a:t>
            </a:r>
          </a:p>
          <a:p>
            <a:pPr algn="ctr" rtl="0" eaLnBrk="1" hangingPunct="1">
              <a:defRPr/>
            </a:pPr>
            <a:endParaRPr lang="pl" altLang="en-US" sz="2025" dirty="0">
              <a:solidFill>
                <a:schemeClr val="bg1"/>
              </a:solidFill>
            </a:endParaRP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Ocena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Dł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Licznik</a:t>
            </a:r>
          </a:p>
        </p:txBody>
      </p:sp>
      <p:sp>
        <p:nvSpPr>
          <p:cNvPr id="34826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Album</a:t>
            </a:r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28" name="Rectangle 12"/>
          <p:cNvSpPr>
            <a:spLocks/>
          </p:cNvSpPr>
          <p:nvPr/>
        </p:nvSpPr>
        <p:spPr bwMode="auto">
          <a:xfrm>
            <a:off x="5862638" y="1890713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34829" name="Rectangle 13"/>
          <p:cNvSpPr>
            <a:spLocks/>
          </p:cNvSpPr>
          <p:nvPr/>
        </p:nvSpPr>
        <p:spPr bwMode="auto">
          <a:xfrm>
            <a:off x="1871663" y="542925"/>
            <a:ext cx="1320800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Artysta</a:t>
            </a:r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31" name="Rectangle 15"/>
          <p:cNvSpPr>
            <a:spLocks/>
          </p:cNvSpPr>
          <p:nvPr/>
        </p:nvSpPr>
        <p:spPr bwMode="auto">
          <a:xfrm>
            <a:off x="3598863" y="998538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34832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Gatunek</a:t>
            </a:r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34" name="Rectangle 18"/>
          <p:cNvSpPr>
            <a:spLocks/>
          </p:cNvSpPr>
          <p:nvPr/>
        </p:nvSpPr>
        <p:spPr bwMode="auto">
          <a:xfrm>
            <a:off x="7299325" y="2705100"/>
            <a:ext cx="11064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2850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780311" y="4387702"/>
            <a:ext cx="578390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http://en.wikipedia.org/wiki/Relational_database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082843" y="1496615"/>
            <a:ext cx="7178842" cy="25574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 przechowują dane w wierszach i kolumnach tabel. Siłą relacyjnych baz danych jest możliwość efektywnego pozyskiwania danych z tych tabel </a:t>
            </a:r>
            <a:r>
              <a:rPr lang="pl" sz="28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5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szczególnie, jeśli tabel jest wiele, a ich relacje zawiera kwerenda.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899554" y="864393"/>
            <a:ext cx="7140250" cy="173593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Reprezentacja relacji w bazie danych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130628" y="437989"/>
            <a:ext cx="8773885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Normalizacja bazy danych (3NF)</a:t>
            </a:r>
          </a:p>
        </p:txBody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Są *tony* teorii na temat baz danych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bez wiedzy z zakresu logiki pierwszego rzędu i tak nie warto się w nie zagłębiać...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 powielaj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odnoś się do nich, wskazuj dane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Używaj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liczb całkowitych jako kluczy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odnośników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Dodaj specjalną kolumnę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do każdej tabeli i używaj jej w odniesieniach. Zgodnie z konwencją wielu programistów nazywa ją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706540" y="4591617"/>
            <a:ext cx="595552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http://en.wikipedia.org/wiki/Database_normalization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" y="707231"/>
            <a:ext cx="8715373" cy="145821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148232" y="2470781"/>
            <a:ext cx="8836817" cy="2053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Chcemy wiedzieć, jaki zespół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stworzył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każdą ścieżkę...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 jakiego albumu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 piosenka?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 jakim albumem ta piosenka jest powiązana?</a:t>
            </a:r>
          </a:p>
        </p:txBody>
      </p:sp>
      <p:cxnSp>
        <p:nvCxnSpPr>
          <p:cNvPr id="593" name="Shape 593"/>
          <p:cNvCxnSpPr/>
          <p:nvPr/>
        </p:nvCxnSpPr>
        <p:spPr>
          <a:xfrm>
            <a:off x="5678387" y="1009054"/>
            <a:ext cx="1198363" cy="840282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4" name="Shape 594"/>
          <p:cNvCxnSpPr/>
          <p:nvPr/>
        </p:nvCxnSpPr>
        <p:spPr>
          <a:xfrm>
            <a:off x="5717678" y="1410890"/>
            <a:ext cx="1395709" cy="88939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5" name="Shape 595"/>
          <p:cNvCxnSpPr/>
          <p:nvPr/>
        </p:nvCxnSpPr>
        <p:spPr>
          <a:xfrm>
            <a:off x="2434232" y="1368028"/>
            <a:ext cx="1037629" cy="7786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Schemat odwołań całkowitoliczbowych</a:t>
            </a:r>
          </a:p>
        </p:txBody>
      </p:sp>
      <p:pic>
        <p:nvPicPr>
          <p:cNvPr id="600" name="Shape 600" descr="Screen Shot 2015-08-10 at 11.3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524" y="3174519"/>
            <a:ext cx="4015687" cy="14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 descr="Screen Shot 2015-08-10 at 11.36.0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53" y="1428691"/>
            <a:ext cx="2644352" cy="144809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2896602" y="3866461"/>
            <a:ext cx="914102" cy="220645"/>
          </a:xfrm>
          <a:prstGeom prst="roundRect">
            <a:avLst>
              <a:gd name="adj" fmla="val 9257"/>
            </a:avLst>
          </a:prstGeom>
          <a:noFill/>
          <a:ln w="508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>
            <a:endCxn id="603" idx="0"/>
          </p:cNvCxnSpPr>
          <p:nvPr/>
        </p:nvCxnSpPr>
        <p:spPr>
          <a:xfrm flipH="1">
            <a:off x="3353653" y="2590141"/>
            <a:ext cx="1369773" cy="1276318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5" name="Shape 605"/>
          <p:cNvSpPr txBox="1"/>
          <p:nvPr/>
        </p:nvSpPr>
        <p:spPr>
          <a:xfrm>
            <a:off x="1222969" y="1848202"/>
            <a:ext cx="2757244" cy="8192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Używamy liczb całkowitych, aby odwołać się do wierszy w innej tabeli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5710863" y="3199735"/>
            <a:ext cx="802232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7468026" y="1448573"/>
            <a:ext cx="848660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Artysta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Trzy rodzaje kluczy</a:t>
            </a:r>
          </a:p>
        </p:txBody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5309561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liczba całkowita zwiększana automatycznie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rzeczywisty świat używa go do wyszukiwania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klucz numeryczny wskazujący wiersz w innej tabeli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6546176" y="2053828"/>
            <a:ext cx="1322937" cy="185743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21" name="Shape 621"/>
          <p:cNvCxnSpPr/>
          <p:nvPr/>
        </p:nvCxnSpPr>
        <p:spPr>
          <a:xfrm flipH="1">
            <a:off x="7869114" y="2915542"/>
            <a:ext cx="556319" cy="408085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6720683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Reguły kluczy</a:t>
            </a:r>
          </a:p>
        </p:txBody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85498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Najlepsze praktyki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igdy nie użwaj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 logicznego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jako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 głównego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 logiczne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mogą się zmieniać, zazwyczaj powoli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elacje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oparte na dopasowaniach tekstowych są mniej wydajne niż numeryczne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6765018" y="1464468"/>
            <a:ext cx="1573424" cy="2829599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User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password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created_at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modified_at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login_at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46909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 obce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732045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jedna z tabeli zawiera kolumnę, w której kulcze onoszą się do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kluczy głównych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innej tabeli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iedy wszystkie klucze główne są numeryczne, to i klucze obce są numeryczne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bardzo, bardzo dobre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5617488" y="1946671"/>
            <a:ext cx="943771" cy="124301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7577127" y="1800225"/>
            <a:ext cx="1072304" cy="153596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37" name="Shape 637"/>
          <p:cNvCxnSpPr/>
          <p:nvPr/>
        </p:nvCxnSpPr>
        <p:spPr>
          <a:xfrm>
            <a:off x="6363576" y="2528817"/>
            <a:ext cx="1213650" cy="3673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Budowanie relacji (w tabelach)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464" y="3389312"/>
            <a:ext cx="6789820" cy="11365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/>
          <p:nvPr/>
        </p:nvSpPr>
        <p:spPr>
          <a:xfrm>
            <a:off x="7192963" y="728663"/>
            <a:ext cx="1322386" cy="13208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</a:p>
        </p:txBody>
      </p:sp>
      <p:sp>
        <p:nvSpPr>
          <p:cNvPr id="651" name="Shape 651"/>
          <p:cNvSpPr/>
          <p:nvPr/>
        </p:nvSpPr>
        <p:spPr>
          <a:xfrm>
            <a:off x="4049713" y="1800225"/>
            <a:ext cx="1322386" cy="550862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Album</a:t>
            </a:r>
          </a:p>
        </p:txBody>
      </p:sp>
      <p:cxnSp>
        <p:nvCxnSpPr>
          <p:cNvPr id="652" name="Shape 652"/>
          <p:cNvCxnSpPr/>
          <p:nvPr/>
        </p:nvCxnSpPr>
        <p:spPr>
          <a:xfrm rot="10800000" flipH="1">
            <a:off x="5510213" y="1235075"/>
            <a:ext cx="1520825" cy="641350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3" name="Shape 653"/>
          <p:cNvSpPr/>
          <p:nvPr/>
        </p:nvSpPr>
        <p:spPr>
          <a:xfrm>
            <a:off x="5862638" y="1907787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  <p:sp>
        <p:nvSpPr>
          <p:cNvPr id="654" name="Shape 654"/>
          <p:cNvSpPr/>
          <p:nvPr/>
        </p:nvSpPr>
        <p:spPr>
          <a:xfrm>
            <a:off x="1871663" y="814388"/>
            <a:ext cx="1320800" cy="5207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Artist</a:t>
            </a:r>
          </a:p>
        </p:txBody>
      </p:sp>
      <p:cxnSp>
        <p:nvCxnSpPr>
          <p:cNvPr id="655" name="Shape 655"/>
          <p:cNvCxnSpPr/>
          <p:nvPr/>
        </p:nvCxnSpPr>
        <p:spPr>
          <a:xfrm>
            <a:off x="2890838" y="1446212"/>
            <a:ext cx="1050924" cy="493711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3589150" y="1235062"/>
            <a:ext cx="1077899" cy="276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  <p:sp>
        <p:nvSpPr>
          <p:cNvPr id="657" name="Shape 657"/>
          <p:cNvSpPr/>
          <p:nvPr/>
        </p:nvSpPr>
        <p:spPr>
          <a:xfrm>
            <a:off x="5414962" y="2757488"/>
            <a:ext cx="1320800" cy="414336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Genre</a:t>
            </a:r>
          </a:p>
        </p:txBody>
      </p:sp>
      <p:cxnSp>
        <p:nvCxnSpPr>
          <p:cNvPr id="658" name="Shape 658"/>
          <p:cNvCxnSpPr/>
          <p:nvPr/>
        </p:nvCxnSpPr>
        <p:spPr>
          <a:xfrm rot="10800000" flipH="1">
            <a:off x="6910388" y="2212975"/>
            <a:ext cx="692150" cy="839787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9" name="Shape 659"/>
          <p:cNvSpPr/>
          <p:nvPr/>
        </p:nvSpPr>
        <p:spPr>
          <a:xfrm>
            <a:off x="7297738" y="2722174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5212807" y="579374"/>
            <a:ext cx="1527663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834925" y="1081086"/>
            <a:ext cx="890289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  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621506" y="859630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7" name="Shape 667"/>
          <p:cNvCxnSpPr/>
          <p:nvPr/>
        </p:nvCxnSpPr>
        <p:spPr>
          <a:xfrm rot="10800000" flipH="1">
            <a:off x="2024359" y="1227033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68" name="Shape 668"/>
          <p:cNvSpPr txBox="1"/>
          <p:nvPr/>
        </p:nvSpPr>
        <p:spPr>
          <a:xfrm>
            <a:off x="3028048" y="659605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 do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7236618" y="153565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7236618" y="198571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236618" y="241433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7236618" y="285725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236618" y="327158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7236618" y="371450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7236618" y="414312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679" name="Shape 679"/>
          <p:cNvCxnSpPr>
            <a:endCxn id="678" idx="1"/>
          </p:cNvCxnSpPr>
          <p:nvPr/>
        </p:nvCxnSpPr>
        <p:spPr>
          <a:xfrm>
            <a:off x="5054203" y="3277195"/>
            <a:ext cx="2182415" cy="1080244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80" name="Shape 680"/>
          <p:cNvSpPr txBox="1"/>
          <p:nvPr/>
        </p:nvSpPr>
        <p:spPr>
          <a:xfrm>
            <a:off x="1021556" y="3018234"/>
            <a:ext cx="1780991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5556051" y="723899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 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5659635" y="1666874"/>
            <a:ext cx="5848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  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556051" y="1366836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5586412" y="1931192"/>
            <a:ext cx="73134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5604271" y="1023936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Terminologia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Baza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zawiera wiele tabel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Relacja (lub tabela)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zawiera krotki i atrybuty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Krotka (lub wiersz)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zbiór pól reprezentujących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taki jak osoba lub utwór muzyczny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 (także kolumna lub pole)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jeden z wielu możliwych elementów danych odnoszących się do obiektu reprezentowanego przez rząd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4386262" y="9715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386262" y="14216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4386262" y="18502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7358062" y="52926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7358062" y="97931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7358062" y="140794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7358062" y="185085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7358062" y="226519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7358062" y="270810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7358062" y="313673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700" name="Shape 700"/>
          <p:cNvCxnSpPr>
            <a:endCxn id="699" idx="1"/>
          </p:cNvCxnSpPr>
          <p:nvPr/>
        </p:nvCxnSpPr>
        <p:spPr>
          <a:xfrm>
            <a:off x="5863389" y="1185862"/>
            <a:ext cx="1494673" cy="2165183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01" name="Shape 701"/>
          <p:cNvSpPr txBox="1"/>
          <p:nvPr/>
        </p:nvSpPr>
        <p:spPr>
          <a:xfrm>
            <a:off x="664901" y="2271712"/>
            <a:ext cx="2000249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850231" y="5143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1850231" y="9644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1850231" y="13930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386262" y="22717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736306" y="328951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736306" y="373956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4736306" y="416819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7358062" y="355106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genre_id</a:t>
            </a:r>
          </a:p>
        </p:txBody>
      </p:sp>
      <p:cxnSp>
        <p:nvCxnSpPr>
          <p:cNvPr id="710" name="Shape 710"/>
          <p:cNvCxnSpPr>
            <a:stCxn id="706" idx="3"/>
            <a:endCxn id="709" idx="1"/>
          </p:cNvCxnSpPr>
          <p:nvPr/>
        </p:nvCxnSpPr>
        <p:spPr>
          <a:xfrm>
            <a:off x="6093617" y="3503824"/>
            <a:ext cx="1264445" cy="261558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711" name="Shape 711"/>
          <p:cNvCxnSpPr/>
          <p:nvPr/>
        </p:nvCxnSpPr>
        <p:spPr>
          <a:xfrm>
            <a:off x="3323629" y="1185862"/>
            <a:ext cx="926900" cy="1284981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12" name="Shape 712"/>
          <p:cNvSpPr txBox="1"/>
          <p:nvPr/>
        </p:nvSpPr>
        <p:spPr>
          <a:xfrm>
            <a:off x="1512689" y="4057649"/>
            <a:ext cx="2507456" cy="514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Nazwa klucza obcego artist_id wg. konwencji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 descr="Screen Shot 2015-08-10 at 11.0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090" y="333896"/>
            <a:ext cx="4932706" cy="47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536755" y="3741141"/>
            <a:ext cx="8326508" cy="115993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pl" sz="1600" b="0" i="0" u="none" strike="noStrike" cap="none" baseline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pl" sz="1600" b="0" i="0" u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baseline="0">
                <a:solidFill>
                  <a:schemeClr val="lt1"/>
                </a:solidFill>
              </a:rPr>
              <a:t>   </a:t>
            </a:r>
            <a:r>
              <a:rPr lang="pl" sz="1600" b="0" i="0" u="none" strike="noStrike" cap="none" baseline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name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= ""</a:t>
            </a:r>
            <a:endParaRPr lang="pl" sz="1600" i="0" u="none" strike="noStrike" cap="none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pic>
        <p:nvPicPr>
          <p:cNvPr id="723" name="Shape 723" descr="Screen Shot 2015-08-10 at 11.10.0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268" y="438447"/>
            <a:ext cx="5317958" cy="352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412039" y="2491070"/>
            <a:ext cx="8385600" cy="22679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Track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    </a:t>
            </a:r>
            <a:r>
              <a:rPr lang="pl" sz="1600" b="0" i="0" u="none" strike="noStrike" cap="none" baseline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     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 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album_id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genre_id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len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rating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count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sp>
        <p:nvSpPr>
          <p:cNvPr id="729" name="Shape 729"/>
          <p:cNvSpPr/>
          <p:nvPr/>
        </p:nvSpPr>
        <p:spPr>
          <a:xfrm>
            <a:off x="412039" y="860059"/>
            <a:ext cx="8385600" cy="14370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artist_id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 descr="Screen Shot 2015-08-10 at 11.28.2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548" y="312201"/>
            <a:ext cx="7355306" cy="462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2127960" y="3940592"/>
            <a:ext cx="5568278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Zepplin')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740" name="Shape 740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537" y="362317"/>
            <a:ext cx="6140578" cy="379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/>
        </p:nvSpPr>
        <p:spPr>
          <a:xfrm>
            <a:off x="2189214" y="3931558"/>
            <a:ext cx="5568278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Zepplin')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746" name="Shape 746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0526" y="328725"/>
            <a:ext cx="6220789" cy="3849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33011" y="593480"/>
            <a:ext cx="5914175" cy="3659546"/>
            <a:chOff x="2653393" y="593481"/>
            <a:chExt cx="6589519" cy="4077432"/>
          </a:xfrm>
        </p:grpSpPr>
        <p:pic>
          <p:nvPicPr>
            <p:cNvPr id="747" name="Shape 747" descr="Screen Shot 2015-08-10 at 11.22.14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3393" y="593481"/>
              <a:ext cx="6589519" cy="4077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Shape 748"/>
            <p:cNvSpPr/>
            <p:nvPr/>
          </p:nvSpPr>
          <p:spPr>
            <a:xfrm flipH="1">
              <a:off x="4485809" y="1768902"/>
              <a:ext cx="714318" cy="714318"/>
            </a:xfrm>
            <a:prstGeom prst="rightArrow">
              <a:avLst>
                <a:gd name="adj1" fmla="val 39117"/>
                <a:gd name="adj2" fmla="val 20320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2392545" y="3939492"/>
            <a:ext cx="5235475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('Rock')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('Metal')</a:t>
            </a:r>
          </a:p>
        </p:txBody>
      </p:sp>
      <p:pic>
        <p:nvPicPr>
          <p:cNvPr id="754" name="Shape 754" descr="Screen Shot 2015-08-10 at 11.24.5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788" y="315192"/>
            <a:ext cx="6376737" cy="39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1440410" y="4033837"/>
            <a:ext cx="720967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artist_id) values ('Who Made Who', 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artist_id) values ('IV', 1)</a:t>
            </a:r>
          </a:p>
        </p:txBody>
      </p:sp>
      <p:pic>
        <p:nvPicPr>
          <p:cNvPr id="760" name="Shape 760" descr="Screen Shot 2015-08-10 at 11.30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968" y="356851"/>
            <a:ext cx="5414211" cy="407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1144879" y="478505"/>
            <a:ext cx="7217436" cy="24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('Black Dog', 5, 297, 0, 2, 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</a:t>
            </a:r>
            <a:r>
              <a:rPr lang="pl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  <a:endParaRPr lang="pl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('Stairway', 5, 482, 0, 2, 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('About to Rock', 5, 313, 0, 1, 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('Who Made Who', 5, 207, 0, 1, 2)</a:t>
            </a:r>
          </a:p>
        </p:txBody>
      </p:sp>
      <p:pic>
        <p:nvPicPr>
          <p:cNvPr id="766" name="Shape 766" descr="Screen Shot 2015-08-10 at 11.31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630" y="3023908"/>
            <a:ext cx="5829651" cy="147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041" y="524719"/>
            <a:ext cx="6293495" cy="270293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225059" y="3285498"/>
            <a:ext cx="8651081" cy="15216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Relację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definiuje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zbiór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krotek,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które mają te same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atrybuty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Krotka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reprezentuje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informacje o nim.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Obiekty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są zazwyczaj materialne, ale mogą być też ideami.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Relacja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zazwyczaj opisana w formie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rzędami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kolumnami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Wszystkie dane, do których</a:t>
            </a:r>
            <a:r>
              <a:rPr lang="pl" sz="1600" b="0" i="0" u="sng" strike="noStrike" cap="none" baseline="0" dirty="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odnosi się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należą do tej samej domeny i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mają te same ograniczenia.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(Wikipedia)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4514" y="590844"/>
            <a:ext cx="7334875" cy="3965976"/>
            <a:chOff x="1874508" y="1342967"/>
            <a:chExt cx="5865807" cy="3171649"/>
          </a:xfrm>
        </p:grpSpPr>
        <p:pic>
          <p:nvPicPr>
            <p:cNvPr id="771" name="Shape 771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61561" y="2822376"/>
              <a:ext cx="1987055" cy="72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Shape 772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4221" y="3822157"/>
              <a:ext cx="1264489" cy="69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Shape 773" descr="Screen Shot 2015-08-10 at 11.36.1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83830" y="3183659"/>
              <a:ext cx="1276532" cy="71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Shape 774" descr="Screen Shot 2015-08-10 at 11.31.34 AM.png"/>
            <p:cNvPicPr preferRelativeResize="0"/>
            <p:nvPr/>
          </p:nvPicPr>
          <p:blipFill rotWithShape="1">
            <a:blip r:embed="rId6">
              <a:alphaModFix/>
            </a:blip>
            <a:srcRect l="3906"/>
            <a:stretch/>
          </p:blipFill>
          <p:spPr>
            <a:xfrm>
              <a:off x="2504494" y="1342967"/>
              <a:ext cx="4333836" cy="11440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Shape 776"/>
            <p:cNvCxnSpPr/>
            <p:nvPr/>
          </p:nvCxnSpPr>
          <p:spPr>
            <a:xfrm rot="10800000" flipH="1">
              <a:off x="3162214" y="2404642"/>
              <a:ext cx="592874" cy="779016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7" name="Shape 777"/>
            <p:cNvCxnSpPr/>
            <p:nvPr/>
          </p:nvCxnSpPr>
          <p:spPr>
            <a:xfrm rot="10800000" flipH="1">
              <a:off x="3393806" y="3422371"/>
              <a:ext cx="101900" cy="746015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 rot="10800000">
              <a:off x="4583324" y="2404643"/>
              <a:ext cx="1200506" cy="1417513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779" name="Shape 779"/>
            <p:cNvSpPr txBox="1"/>
            <p:nvPr/>
          </p:nvSpPr>
          <p:spPr>
            <a:xfrm flipH="1">
              <a:off x="2504494" y="4020862"/>
              <a:ext cx="540939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7128394" y="3605156"/>
              <a:ext cx="611921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1874508" y="2822376"/>
              <a:ext cx="629986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sp>
          <p:nvSpPr>
            <p:cNvPr id="782" name="Shape 782"/>
            <p:cNvSpPr txBox="1"/>
            <p:nvPr/>
          </p:nvSpPr>
          <p:spPr>
            <a:xfrm>
              <a:off x="6878341" y="1377245"/>
              <a:ext cx="823362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Track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0" y="864393"/>
            <a:ext cx="9143999" cy="12474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Używanie JOIN do łączenia tabel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386743" y="4131468"/>
            <a:ext cx="4646530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http://en.wikipedia.org/wiki/Join_(SQL)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Potęga relacji</a:t>
            </a:r>
          </a:p>
        </p:txBody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Usuwając zdublowane dane i zastępując je odniesieniami do pojedynczej kopii każdej informacji, tworzymy ich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sieć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którą relacyjne danych mogą przeszukiwać bardzo szybko, nawet jeśli danych jest dużo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Często, gdy otrzymujemy dane, pochodzą one z wielu tabel połączonych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kluczami obcymi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Operacja JOIN</a:t>
            </a:r>
          </a:p>
        </p:txBody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33398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Operacja JOIN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łączy kilka tabel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jest częścią operacji SELECT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musi wiedzieć,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użyć kluczy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tworzących połączenia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służy do tego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klauzula 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263763" y="3371850"/>
            <a:ext cx="89022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8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Album.title, Artist.name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 = Artist.id</a:t>
            </a:r>
            <a:endParaRPr lang="pl" sz="18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1637566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3962400" y="3893886"/>
            <a:ext cx="2148126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6734942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81075" y="495817"/>
            <a:ext cx="6986953" cy="2584281"/>
            <a:chOff x="354439" y="264043"/>
            <a:chExt cx="7613589" cy="2816056"/>
          </a:xfrm>
        </p:grpSpPr>
        <p:pic>
          <p:nvPicPr>
            <p:cNvPr id="812" name="Shape 812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22869" y="264043"/>
              <a:ext cx="3354059" cy="1219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Shape 813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56955" y="1814512"/>
              <a:ext cx="2311073" cy="12655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4" name="Shape 814"/>
            <p:cNvCxnSpPr/>
            <p:nvPr/>
          </p:nvCxnSpPr>
          <p:spPr>
            <a:xfrm rot="10800000">
              <a:off x="4338384" y="975876"/>
              <a:ext cx="1318570" cy="1848652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815" name="Shape 815"/>
            <p:cNvSpPr txBox="1"/>
            <p:nvPr/>
          </p:nvSpPr>
          <p:spPr>
            <a:xfrm flipH="1">
              <a:off x="7271308" y="1335881"/>
              <a:ext cx="64176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20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 flipH="1">
              <a:off x="6521763" y="300861"/>
              <a:ext cx="110556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20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pic>
          <p:nvPicPr>
            <p:cNvPr id="817" name="Shape 817" descr="Screen Shot 2015-08-10 at 11.41.19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9" y="1776783"/>
              <a:ext cx="2997627" cy="13033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792905" y="3816980"/>
            <a:ext cx="7722393" cy="771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Album.title, Album.artist_id, Artist.id,Artist.name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 = Artist.id</a:t>
            </a:r>
            <a:endParaRPr lang="pl" sz="25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22" name="Shape 822" descr="Screen Shot 2015-08-10 at 11.43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681" y="2390823"/>
            <a:ext cx="4560842" cy="116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 descr="Screen Shot 2015-08-10 at 11.35.4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7350" y="550009"/>
            <a:ext cx="3129885" cy="113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 descr="Screen Shot 2015-08-10 at 11.36.0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399" y="550009"/>
            <a:ext cx="2065227" cy="1130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Shape 826"/>
          <p:cNvCxnSpPr/>
          <p:nvPr/>
        </p:nvCxnSpPr>
        <p:spPr>
          <a:xfrm rot="10800000">
            <a:off x="4148658" y="3296782"/>
            <a:ext cx="625429" cy="0"/>
          </a:xfrm>
          <a:prstGeom prst="straightConnector1">
            <a:avLst/>
          </a:prstGeom>
          <a:noFill/>
          <a:ln w="381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27" name="Shape 827"/>
          <p:cNvSpPr/>
          <p:nvPr/>
        </p:nvSpPr>
        <p:spPr>
          <a:xfrm>
            <a:off x="3005475" y="1198633"/>
            <a:ext cx="2665858" cy="8554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738"/>
                </a:moveTo>
                <a:lnTo>
                  <a:pt x="78327" y="120000"/>
                </a:lnTo>
                <a:lnTo>
                  <a:pt x="120000" y="0"/>
                </a:lnTo>
              </a:path>
            </a:pathLst>
          </a:custGeom>
          <a:noFill/>
          <a:ln w="63500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5033596" y="450606"/>
            <a:ext cx="3747720" cy="23189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Track.genre_id,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Genre.id, Genre.name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   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295275" y="522728"/>
            <a:ext cx="4229100" cy="4045925"/>
            <a:chOff x="590677" y="426914"/>
            <a:chExt cx="6990245" cy="6372469"/>
          </a:xfrm>
        </p:grpSpPr>
        <p:pic>
          <p:nvPicPr>
            <p:cNvPr id="834" name="Shape 834" descr="Screen Shot 2015-08-10 at 11.51.03 AM.png"/>
            <p:cNvPicPr preferRelativeResize="0"/>
            <p:nvPr/>
          </p:nvPicPr>
          <p:blipFill rotWithShape="1">
            <a:blip r:embed="rId3">
              <a:alphaModFix/>
            </a:blip>
            <a:srcRect l="810" r="278"/>
            <a:stretch/>
          </p:blipFill>
          <p:spPr>
            <a:xfrm>
              <a:off x="590677" y="426914"/>
              <a:ext cx="6990245" cy="4289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Shape 835" descr="Screen Shot 2015-08-10 at 11.51.29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0677" y="4607546"/>
              <a:ext cx="6990245" cy="21918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6" name="Shape 836"/>
          <p:cNvSpPr txBox="1"/>
          <p:nvPr/>
        </p:nvSpPr>
        <p:spPr>
          <a:xfrm>
            <a:off x="5358706" y="3246101"/>
            <a:ext cx="3097500" cy="10370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Łączenie tabel bez klauzuli </a:t>
            </a:r>
            <a:r>
              <a:rPr lang="pl" sz="1800" b="0" i="0" u="none" strike="noStrike" cap="none" baseline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zwraca wszystkie możliwe kombinacje wierszy.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114271" y="3371850"/>
            <a:ext cx="883288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8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Genre.name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8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 = Genre.id</a:t>
            </a:r>
            <a:endParaRPr lang="pl" sz="18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1636215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3872394" y="4025503"/>
            <a:ext cx="2062415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565403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pic>
        <p:nvPicPr>
          <p:cNvPr id="847" name="Shape 847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9846" y="2227567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3519250" y="571314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Shape 849"/>
          <p:cNvCxnSpPr/>
          <p:nvPr/>
        </p:nvCxnSpPr>
        <p:spPr>
          <a:xfrm rot="10800000">
            <a:off x="5985569" y="1830884"/>
            <a:ext cx="1424277" cy="1137984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850" name="Shape 850" descr="Screen Shot 2015-08-10 at 11.45.49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655" y="718895"/>
            <a:ext cx="2449757" cy="217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/>
        </p:nvSpPr>
        <p:spPr>
          <a:xfrm>
            <a:off x="892968" y="609600"/>
            <a:ext cx="7350919" cy="191571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4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Artist.name, Album.title, Genre.name</a:t>
            </a:r>
            <a:r>
              <a:rPr lang="pl" sz="24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4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</a:t>
            </a:r>
            <a:r>
              <a:rPr lang="pl" sz="24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Genre </a:t>
            </a:r>
            <a:r>
              <a:rPr lang="pl" sz="24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 </a:t>
            </a:r>
            <a:r>
              <a:rPr lang="pl" sz="24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  <a:r>
              <a:rPr lang="pl" sz="24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24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 = Genre.id and Track.album_id = Album.id and Album.artist_id = Artist.id</a:t>
            </a:r>
            <a:endParaRPr lang="pl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6910662" y="2653900"/>
            <a:ext cx="2056315" cy="41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6863868" y="3089665"/>
            <a:ext cx="2103110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6963071" y="3751653"/>
            <a:ext cx="190470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pic>
        <p:nvPicPr>
          <p:cNvPr id="860" name="Shape 860" descr="Screen Shot 2015-08-10 at 11.46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337" y="2719386"/>
            <a:ext cx="4167463" cy="179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6" y="514350"/>
            <a:ext cx="6908912" cy="40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 descr="Screen Shot 2015-08-10 at 11.46.34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973" y="2062894"/>
            <a:ext cx="4986420" cy="214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53368" y="513346"/>
            <a:ext cx="6244063" cy="4115259"/>
            <a:chOff x="1164431" y="271462"/>
            <a:chExt cx="6972300" cy="4595216"/>
          </a:xfrm>
        </p:grpSpPr>
        <p:pic>
          <p:nvPicPr>
            <p:cNvPr id="240" name="Shape 2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431" y="271462"/>
              <a:ext cx="6972300" cy="459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Shape 241"/>
            <p:cNvSpPr txBox="1"/>
            <p:nvPr/>
          </p:nvSpPr>
          <p:spPr>
            <a:xfrm>
              <a:off x="4507706" y="3678412"/>
              <a:ext cx="1875318" cy="60074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Tabele / Relacje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2957424" y="2340098"/>
              <a:ext cx="3561637" cy="3499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Kolumny / Atrybuty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7005339" y="2832496"/>
              <a:ext cx="1123800" cy="642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Rzędy /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Krotki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Relacje wiele do wielu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315174" y="4521993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https://en.wikipedia.org/wiki/Many-to-many_(data_model)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5212807" y="512700"/>
            <a:ext cx="1527663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834925" y="1014412"/>
            <a:ext cx="890289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  </a:t>
            </a:r>
          </a:p>
        </p:txBody>
      </p:sp>
      <p:sp>
        <p:nvSpPr>
          <p:cNvPr id="880" name="Shape 880"/>
          <p:cNvSpPr txBox="1"/>
          <p:nvPr/>
        </p:nvSpPr>
        <p:spPr>
          <a:xfrm>
            <a:off x="621506" y="792956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Shape 881"/>
          <p:cNvCxnSpPr/>
          <p:nvPr/>
        </p:nvCxnSpPr>
        <p:spPr>
          <a:xfrm rot="10800000" flipH="1">
            <a:off x="2024359" y="1160359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82" name="Shape 882"/>
          <p:cNvSpPr txBox="1"/>
          <p:nvPr/>
        </p:nvSpPr>
        <p:spPr>
          <a:xfrm>
            <a:off x="3028048" y="592931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 do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884" name="Shape 884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886" name="Shape 886"/>
          <p:cNvSpPr txBox="1"/>
          <p:nvPr/>
        </p:nvSpPr>
        <p:spPr>
          <a:xfrm>
            <a:off x="7236618" y="156924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7236618" y="1981200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7236618" y="240982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7236618" y="28527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7236618" y="326707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7236618" y="370998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7236618" y="41386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893" name="Shape 893"/>
          <p:cNvCxnSpPr>
            <a:endCxn id="892" idx="1"/>
          </p:cNvCxnSpPr>
          <p:nvPr/>
        </p:nvCxnSpPr>
        <p:spPr>
          <a:xfrm>
            <a:off x="5054203" y="3172420"/>
            <a:ext cx="2182415" cy="1180505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94" name="Shape 894"/>
          <p:cNvSpPr txBox="1"/>
          <p:nvPr/>
        </p:nvSpPr>
        <p:spPr>
          <a:xfrm>
            <a:off x="1021556" y="2293143"/>
            <a:ext cx="1780991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5556051" y="657225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 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5659635" y="1600200"/>
            <a:ext cx="5848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  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556051" y="1300162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5586412" y="1864518"/>
            <a:ext cx="73134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5604271" y="957262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  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441573" y="35247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5212795" y="2891800"/>
            <a:ext cx="7313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02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https://en.wikipedia.org/wiki/One-to-many_(data_model)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333710" y="512700"/>
            <a:ext cx="1260220" cy="536685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Powtórka: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 do wielu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4457025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2127996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703" y="1283268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1969204" y="2504352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Shape 912"/>
          <p:cNvCxnSpPr/>
          <p:nvPr/>
        </p:nvCxnSpPr>
        <p:spPr>
          <a:xfrm rot="10800000">
            <a:off x="1292215" y="1774758"/>
            <a:ext cx="2826064" cy="130261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stealth" w="med" len="med"/>
          </a:ln>
        </p:spPr>
      </p:cxnSp>
      <p:sp>
        <p:nvSpPr>
          <p:cNvPr id="913" name="Shape 913"/>
          <p:cNvSpPr txBox="1"/>
          <p:nvPr/>
        </p:nvSpPr>
        <p:spPr>
          <a:xfrm>
            <a:off x="3696576" y="2133025"/>
            <a:ext cx="7445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2814000" y="1630825"/>
            <a:ext cx="673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pic>
        <p:nvPicPr>
          <p:cNvPr id="916" name="Shape 916" descr="500px-CPT-Databases-OnetoMany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8741" y="708110"/>
            <a:ext cx="3571874" cy="7929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7028603" y="1631425"/>
            <a:ext cx="781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5656202" y="1631425"/>
            <a:ext cx="730523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11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https://en.wikipedia.org/wiki/One-to-many_(data_model)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Wiele do wielu</a:t>
            </a:r>
          </a:p>
        </p:txBody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074319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Czasami potrzebujemy modelu relacji wiele do wielu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Musimy dodać "tabelę połączeń" z dwoma kluczami obcymi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 ma zazwyczaj oddzielnego klucza głównego</a:t>
            </a:r>
          </a:p>
        </p:txBody>
      </p:sp>
      <p:pic>
        <p:nvPicPr>
          <p:cNvPr id="925" name="Shape 925" descr="500px-CPT-Databases-ManytoMany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444" y="1590528"/>
            <a:ext cx="3571874" cy="79295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26" name="Shape 926" descr="Databases-ManyToManyWJuncti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7845" y="2660966"/>
            <a:ext cx="3922609" cy="13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304668" y="4511520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https://en.wikipedia.org/wiki/Many-to-many_(data_model)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/>
        </p:nvSpPr>
        <p:spPr>
          <a:xfrm>
            <a:off x="5976639" y="596415"/>
            <a:ext cx="1527663" cy="115728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 txBox="1"/>
          <p:nvPr/>
        </p:nvSpPr>
        <p:spPr>
          <a:xfrm>
            <a:off x="1385337" y="596414"/>
            <a:ext cx="1321593" cy="1071562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1598757" y="817870"/>
            <a:ext cx="890289" cy="635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Tytuł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kursu</a:t>
            </a:r>
          </a:p>
        </p:txBody>
      </p:sp>
      <p:cxnSp>
        <p:nvCxnSpPr>
          <p:cNvPr id="935" name="Shape 935"/>
          <p:cNvCxnSpPr/>
          <p:nvPr/>
        </p:nvCxnSpPr>
        <p:spPr>
          <a:xfrm rot="10800000" flipH="1">
            <a:off x="2788191" y="963817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triangle" w="lg" len="lg"/>
            <a:tailEnd type="triangle" w="lg" len="lg"/>
          </a:ln>
        </p:spPr>
      </p:cxnSp>
      <p:sp>
        <p:nvSpPr>
          <p:cNvPr id="936" name="Shape 936"/>
          <p:cNvSpPr txBox="1"/>
          <p:nvPr/>
        </p:nvSpPr>
        <p:spPr>
          <a:xfrm>
            <a:off x="3566379" y="396389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przypisanie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3855495" y="226218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Member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3855495" y="2712243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user_id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855495" y="3140868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course_id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7236618" y="202644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7236618" y="2476500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7236618" y="290512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7236618" y="33480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cxnSp>
        <p:nvCxnSpPr>
          <p:cNvPr id="944" name="Shape 944"/>
          <p:cNvCxnSpPr>
            <a:endCxn id="939" idx="1"/>
          </p:cNvCxnSpPr>
          <p:nvPr/>
        </p:nvCxnSpPr>
        <p:spPr>
          <a:xfrm>
            <a:off x="1995195" y="2875181"/>
            <a:ext cx="1860299" cy="4800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45" name="Shape 945"/>
          <p:cNvSpPr txBox="1"/>
          <p:nvPr/>
        </p:nvSpPr>
        <p:spPr>
          <a:xfrm>
            <a:off x="6384142" y="639272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6319883" y="1282210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6431023" y="939310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5378876" y="3067275"/>
            <a:ext cx="7169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6398028" y="2990850"/>
            <a:ext cx="716998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5283749" y="1135050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2830674" y="1164100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37961" y="221092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637961" y="266097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55" name="Shape 955"/>
          <p:cNvSpPr txBox="1"/>
          <p:nvPr/>
        </p:nvSpPr>
        <p:spPr>
          <a:xfrm>
            <a:off x="637961" y="308960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cxnSp>
        <p:nvCxnSpPr>
          <p:cNvPr id="956" name="Shape 956"/>
          <p:cNvCxnSpPr>
            <a:stCxn id="941" idx="1"/>
            <a:endCxn id="938" idx="3"/>
          </p:cNvCxnSpPr>
          <p:nvPr/>
        </p:nvCxnSpPr>
        <p:spPr>
          <a:xfrm flipH="1">
            <a:off x="5212818" y="2690812"/>
            <a:ext cx="2023800" cy="2358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57" name="Shape 957"/>
          <p:cNvSpPr txBox="1"/>
          <p:nvPr/>
        </p:nvSpPr>
        <p:spPr>
          <a:xfrm>
            <a:off x="2094072" y="31596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129576" y="265477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29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https://en.wikipedia.org/wiki/Many-to-many_(data_model)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>
            <a:spLocks noGrp="1"/>
          </p:cNvSpPr>
          <p:nvPr>
            <p:ph type="title"/>
          </p:nvPr>
        </p:nvSpPr>
        <p:spPr>
          <a:xfrm>
            <a:off x="6346371" y="2952589"/>
            <a:ext cx="228327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Zacznijmy od pustej bazy danych</a:t>
            </a:r>
          </a:p>
        </p:txBody>
      </p:sp>
      <p:sp>
        <p:nvSpPr>
          <p:cNvPr id="964" name="Shape 964"/>
          <p:cNvSpPr/>
          <p:nvPr/>
        </p:nvSpPr>
        <p:spPr>
          <a:xfrm>
            <a:off x="345851" y="437989"/>
            <a:ext cx="8445724" cy="41723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id     INTEGER NOT NULL PRIMARY KEY AUTOINCREMENT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name   TEXT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email  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Course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    id     INTEGER NOT NULL PRIMARY KEY AUTOINCREMENT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   title  TEXT UNIQUE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Member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user_id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course_id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FFFF"/>
                </a:solidFill>
                <a:latin typeface="Courier"/>
                <a:ea typeface="Courier New"/>
                <a:cs typeface="Courier"/>
                <a:sym typeface="Courier New"/>
              </a:rPr>
              <a:t>	role   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    PRIMARY KEY (user_id, course_id)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729" y="323849"/>
            <a:ext cx="6472796" cy="446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Wstawianie użytkowników i kursów</a:t>
            </a:r>
          </a:p>
        </p:txBody>
      </p:sp>
      <p:sp>
        <p:nvSpPr>
          <p:cNvPr id="975" name="Shape 975"/>
          <p:cNvSpPr/>
          <p:nvPr/>
        </p:nvSpPr>
        <p:spPr>
          <a:xfrm>
            <a:off x="650081" y="1582195"/>
            <a:ext cx="8332200" cy="19908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('Jane', 'jane@tsugi.org');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('Ed', 'ed@tsugi.org');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('Sue', 'sue@tsugi.org');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('Python');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('SQL');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('PHP');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Shape 980" descr="Untitled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0" y="219198"/>
            <a:ext cx="6183283" cy="426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5511" y="619125"/>
            <a:ext cx="6235218" cy="430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/>
        </p:nvSpPr>
        <p:spPr>
          <a:xfrm>
            <a:off x="850106" y="2174817"/>
            <a:ext cx="7912158" cy="2233303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(1, 1,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(3,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(1, 2,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2,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3,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(3, 3, 0);</a:t>
            </a:r>
          </a:p>
        </p:txBody>
      </p:sp>
      <p:pic>
        <p:nvPicPr>
          <p:cNvPr id="988" name="Shape 988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675" y="588278"/>
            <a:ext cx="2749090" cy="129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1814" y="588278"/>
            <a:ext cx="1902485" cy="129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endParaRPr lang="pl" sz="44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Structured Query Language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Strukturalny język zapytań, w którym wydajemy polecenia bazom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Tworzymy dane (czyli dodajemy)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Pobieramy dane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Aktualizujemy dane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Usuwamy dane 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812496" y="4497074"/>
            <a:ext cx="4206768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http://en.wikipedia.org/wiki/SQL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4" y="276224"/>
            <a:ext cx="6717195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340188" y="2690823"/>
            <a:ext cx="6411919" cy="1877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SELECT </a:t>
            </a:r>
            <a:r>
              <a:rPr lang="pl" sz="1600" b="0" i="0" u="none" strike="noStrike" cap="none" baseline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User.name, Member.role, Course.title</a:t>
            </a:r>
            <a:endParaRPr lang="pl" sz="1600" u="none" strike="noStrike" cap="none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 </a:t>
            </a:r>
            <a:r>
              <a:rPr lang="pl" sz="1600" b="0" i="0" u="none" strike="noStrike" cap="none" baseline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 </a:t>
            </a:r>
            <a:r>
              <a:rPr lang="pl" sz="1600" b="0" i="0" u="none" strike="noStrike" cap="none" baseline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ON </a:t>
            </a:r>
            <a:r>
              <a:rPr lang="pl" sz="1600" b="0" i="0" u="none" strike="noStrike" cap="none" baseline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Member.user_id = User.id </a:t>
            </a:r>
            <a:r>
              <a:rPr lang="pl" sz="1600" b="0" i="0" u="none" strike="noStrike" cap="none" baseline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 </a:t>
            </a:r>
            <a:endParaRPr lang="pl" sz="1600" u="none" strike="noStrike" cap="none" dirty="0">
              <a:solidFill>
                <a:srgbClr val="FF66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Member.course_id = Course.id</a:t>
            </a:r>
            <a:endParaRPr lang="pl" sz="1600" u="none" strike="noStrike" cap="none" dirty="0">
              <a:solidFill>
                <a:srgbClr val="FF00FF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ORDER BY</a:t>
            </a:r>
            <a:r>
              <a:rPr lang="pl" sz="1600" b="0" i="0" u="none" strike="noStrike" cap="none" baseline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pl" sz="1600" b="0" i="0" u="none" strike="noStrike" cap="none" baseline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Course.title, Member.role DESC, User.name </a:t>
            </a:r>
          </a:p>
        </p:txBody>
      </p:sp>
      <p:cxnSp>
        <p:nvCxnSpPr>
          <p:cNvPr id="1000" name="Shape 1000"/>
          <p:cNvCxnSpPr>
            <a:stCxn id="1001" idx="3"/>
          </p:cNvCxnSpPr>
          <p:nvPr/>
        </p:nvCxnSpPr>
        <p:spPr>
          <a:xfrm>
            <a:off x="2812106" y="1094007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1" name="Shape 1001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609270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589470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 descr="Untit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622270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Shape 1004"/>
          <p:cNvCxnSpPr/>
          <p:nvPr/>
        </p:nvCxnSpPr>
        <p:spPr>
          <a:xfrm rot="10800000">
            <a:off x="5736423" y="1035350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5" name="Shape 1005" descr="Untit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2108" y="2074920"/>
            <a:ext cx="2062632" cy="227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hape 101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515714"/>
            <a:ext cx="5167312" cy="408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657600" y="4090987"/>
            <a:ext cx="1800225" cy="363438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www.tsugi.org</a:t>
            </a:r>
            <a:endParaRPr lang="pl" sz="2000" u="none" strike="noStrike" cap="none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Złożoność daje szybkość</a:t>
            </a:r>
          </a:p>
        </p:txBody>
      </p:sp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Złożoność umożliwia szybkie działanie i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otrzymywanie wyników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wraz ze wzrostem ilości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Dzięki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normalizacji danych i łączeniu ich kluczami numerycznymi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łączna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wielkość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które relacyjna baza musi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przeskanować</a:t>
            </a:r>
            <a:r>
              <a:rPr lang="pl" sz="20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o wiele mniejsza, niż gdyby dane były "płaskie"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swoisty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kompromis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spędzasz więcej czasu na projektowaniu bazy danych, żeby mogła działać szybciej, kiedy twoja aplikacja odniesie sukces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Dodatkowe zagadnienia SQL</a:t>
            </a:r>
          </a:p>
        </p:txBody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275351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Indeksy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zwiększają wydajność dostępu do danych, takich jak pola tekstowe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Ograniczenia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danych (nie mogą być NULL itd...)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Transakcje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pozwalają na grupowanie i wykonywanie łącznie operacji SQL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</a:t>
            </a:r>
          </a:p>
        </p:txBody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 pozwalają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skalować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ilość danych do bardzo dużych rozmiarów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Kluczem jest utrzymywanie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tylko jednej kopii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każdego elementu danych i używanie relacji i połączeń, żeby pobierać je z różnych miejsc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znacznie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ogranicza ilość danych do przeskanowania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przy wykonywaniu złożonych operacji na dużych ilościach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 i projektowanie baz danych to </a:t>
            </a: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sztuka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822769" y="532210"/>
            <a:ext cx="7013925" cy="456307"/>
          </a:xfrm>
          <a:prstGeom prst="rect">
            <a:avLst/>
          </a:prstGeom>
        </p:spPr>
        <p:txBody>
          <a:bodyPr lIns="51427" tIns="51427" rIns="51427" bIns="51427" anchor="ctr" anchorCtr="0">
            <a:noAutofit/>
          </a:bodyPr>
          <a:lstStyle/>
          <a:p>
            <a:r>
              <a:rPr lang="pl" sz="2025">
                <a:solidFill>
                  <a:srgbClr val="FFFF00"/>
                </a:solidFill>
              </a:rPr>
              <a:t>Podziękowania dla współpracowników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19" y="472219"/>
            <a:ext cx="576450" cy="5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7449" y="572456"/>
            <a:ext cx="1107337" cy="3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4896225" y="1247091"/>
            <a:ext cx="3823706" cy="3167747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r>
              <a:rPr lang="pl" sz="1013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7" name="Shape 502">
            <a:extLst>
              <a:ext uri="{FF2B5EF4-FFF2-40B4-BE49-F238E27FC236}">
                <a16:creationId xmlns:a16="http://schemas.microsoft.com/office/drawing/2014/main" id="{CEF5E0F8-6601-4183-B7F6-313E4C9DD536}"/>
              </a:ext>
            </a:extLst>
          </p:cNvPr>
          <p:cNvSpPr txBox="1"/>
          <p:nvPr/>
        </p:nvSpPr>
        <p:spPr>
          <a:xfrm>
            <a:off x="678431" y="1291569"/>
            <a:ext cx="3823706" cy="3112552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r>
              <a:rPr lang="pl" sz="1013" dirty="0">
                <a:solidFill>
                  <a:srgbClr val="FFFFFF"/>
                </a:solidFill>
              </a:rPr>
              <a:t>Copyright slajdów 2010 - Charles R. Severance </a:t>
            </a:r>
            <a:br>
              <a:rPr lang="pl" sz="1013" dirty="0">
                <a:solidFill>
                  <a:srgbClr val="FFFFFF"/>
                </a:solidFill>
              </a:rPr>
            </a:br>
            <a:r>
              <a:rPr lang="pl" sz="1013" dirty="0">
                <a:solidFill>
                  <a:srgbClr val="FFFFFF"/>
                </a:solidFill>
              </a:rPr>
              <a:t>(</a:t>
            </a:r>
            <a:r>
              <a:rPr lang="pl" sz="1013" u="sng" dirty="0">
                <a:solidFill>
                  <a:srgbClr val="FFFF00"/>
                </a:solidFill>
                <a:hlinkClick r:id="rId5"/>
              </a:rPr>
              <a:t>www.dr-chuck.com</a:t>
            </a:r>
            <a:r>
              <a:rPr lang="pl" sz="1013" dirty="0">
                <a:solidFill>
                  <a:srgbClr val="FFFFFF"/>
                </a:solidFill>
              </a:rPr>
              <a:t>)</a:t>
            </a:r>
            <a:r>
              <a:rPr lang="pl" sz="1013" dirty="0">
                <a:solidFill>
                  <a:schemeClr val="bg1"/>
                </a:solidFill>
              </a:rPr>
              <a:t> University of Michigan School of Information i</a:t>
            </a:r>
            <a:r>
              <a:rPr lang="pl" sz="1013" dirty="0">
                <a:solidFill>
                  <a:srgbClr val="FFFF00"/>
                </a:solidFill>
              </a:rPr>
              <a:t> </a:t>
            </a:r>
            <a:r>
              <a:rPr lang="pl" sz="1013" u="sng" dirty="0">
                <a:solidFill>
                  <a:srgbClr val="FFFF00"/>
                </a:solidFill>
                <a:hlinkClick r:id="rId6"/>
              </a:rPr>
              <a:t>open.umich.edu</a:t>
            </a:r>
            <a:r>
              <a:rPr lang="pl" sz="1013" dirty="0">
                <a:solidFill>
                  <a:srgbClr val="FFFF00"/>
                </a:solidFill>
              </a:rPr>
              <a:t> </a:t>
            </a:r>
            <a:r>
              <a:rPr lang="pl" sz="1013" dirty="0">
                <a:solidFill>
                  <a:srgbClr val="FFFFFF"/>
                </a:solidFill>
              </a:rPr>
              <a:t>dostępne na licencji Creative Commons Attribution 4.0.  Aby zachować zgodność z wymaganiami licencji należy pozostawić ten slajd na końcu każdej kopii tego dokumentu.  Po dokonaniu zmian, przy ponownej publikacji tych materiałów można dodać swoje nazwisko i nazwę organizacji do listy współpracowników</a:t>
            </a:r>
          </a:p>
          <a:p>
            <a:endParaRPr sz="1013" dirty="0">
              <a:solidFill>
                <a:srgbClr val="FFFFFF"/>
              </a:solidFill>
            </a:endParaRPr>
          </a:p>
          <a:p>
            <a:r>
              <a:rPr lang="pl" sz="1013" dirty="0">
                <a:solidFill>
                  <a:srgbClr val="FFFFFF"/>
                </a:solidFill>
              </a:rPr>
              <a:t>Autorstwo pierwszej wersji: Charles Severance, University of Michigan School of Information</a:t>
            </a:r>
          </a:p>
          <a:p>
            <a:endParaRPr sz="1013" dirty="0">
              <a:solidFill>
                <a:srgbClr val="FFFFFF"/>
              </a:solidFill>
            </a:endParaRPr>
          </a:p>
          <a:p>
            <a:r>
              <a:rPr lang="pl" sz="1013" dirty="0">
                <a:solidFill>
                  <a:srgbClr val="FFFFFF"/>
                </a:solidFill>
              </a:rPr>
              <a:t>Tłumaczenie</a:t>
            </a:r>
            <a:r>
              <a:rPr lang="pl" sz="1013">
                <a:solidFill>
                  <a:srgbClr val="FFFFFF"/>
                </a:solidFill>
              </a:rPr>
              <a:t>: Agata i Krzysztof Wierzbiccy</a:t>
            </a:r>
            <a:r>
              <a:rPr lang="pl" sz="1013" dirty="0">
                <a:solidFill>
                  <a:srgbClr val="FFFFFF"/>
                </a:solidFill>
              </a:rPr>
              <a:t>, EnglishT.eu </a:t>
            </a:r>
          </a:p>
          <a:p>
            <a:endParaRPr lang="pl" sz="1013" dirty="0">
              <a:solidFill>
                <a:srgbClr val="FFFFFF"/>
              </a:solidFill>
            </a:endParaRPr>
          </a:p>
          <a:p>
            <a:r>
              <a:rPr lang="pl" sz="1013" dirty="0">
                <a:solidFill>
                  <a:srgbClr val="FFFFFF"/>
                </a:solidFill>
              </a:rPr>
              <a:t>... wstaw tu nowych współpracowników i tłumaczy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3051</Words>
  <Application>Microsoft Office PowerPoint</Application>
  <PresentationFormat>Pokaz na ekranie (16:9)</PresentationFormat>
  <Paragraphs>504</Paragraphs>
  <Slides>96</Slides>
  <Notes>92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96</vt:i4>
      </vt:variant>
    </vt:vector>
  </HeadingPairs>
  <TitlesOfParts>
    <vt:vector size="104" baseType="lpstr">
      <vt:lpstr>Arial</vt:lpstr>
      <vt:lpstr>Arial Regular</vt:lpstr>
      <vt:lpstr>Cabin</vt:lpstr>
      <vt:lpstr>Calibri</vt:lpstr>
      <vt:lpstr>Courier</vt:lpstr>
      <vt:lpstr>Courier New</vt:lpstr>
      <vt:lpstr>Gill Sans</vt:lpstr>
      <vt:lpstr>Title &amp; Subtitle</vt:lpstr>
      <vt:lpstr>Relacyjne bazy danych i SQLite</vt:lpstr>
      <vt:lpstr>SQLite Browser</vt:lpstr>
      <vt:lpstr>Prezentacja programu PowerPoint</vt:lpstr>
      <vt:lpstr>Dostęp losowy</vt:lpstr>
      <vt:lpstr>Relacyjne bazy danych</vt:lpstr>
      <vt:lpstr>Terminologia</vt:lpstr>
      <vt:lpstr>Prezentacja programu PowerPoint</vt:lpstr>
      <vt:lpstr>Prezentacja programu PowerPoint</vt:lpstr>
      <vt:lpstr>SQL</vt:lpstr>
      <vt:lpstr>Prezentacja programu PowerPoint</vt:lpstr>
      <vt:lpstr>Bazodanowe aplikacje sieciowe</vt:lpstr>
      <vt:lpstr>Prezentacja programu PowerPoint</vt:lpstr>
      <vt:lpstr>Administrator bazy danych</vt:lpstr>
      <vt:lpstr>Model bazy danych </vt:lpstr>
      <vt:lpstr>Popularne systemy bazodanowe</vt:lpstr>
      <vt:lpstr>SQLite jest w wielu programach...</vt:lpstr>
      <vt:lpstr>SQLite Browser</vt:lpstr>
      <vt:lpstr>Prezentacja programu PowerPoint</vt:lpstr>
      <vt:lpstr>Zróbmy bazę danych</vt:lpstr>
      <vt:lpstr>Proste początki - Pojedyncza tabela</vt:lpstr>
      <vt:lpstr>Prezentacja programu PowerPoint</vt:lpstr>
      <vt:lpstr>Prezentacja programu PowerPoint</vt:lpstr>
      <vt:lpstr>SQL</vt:lpstr>
      <vt:lpstr>SQL: Insert</vt:lpstr>
      <vt:lpstr>Prezentacja programu PowerPoint</vt:lpstr>
      <vt:lpstr>Prezentacja programu PowerPoint</vt:lpstr>
      <vt:lpstr>SQL: Delete</vt:lpstr>
      <vt:lpstr>Prezentacja programu PowerPoint</vt:lpstr>
      <vt:lpstr>Prezentacja programu PowerPoint</vt:lpstr>
      <vt:lpstr>SQL: Update</vt:lpstr>
      <vt:lpstr>Prezentacja programu PowerPoint</vt:lpstr>
      <vt:lpstr>Prezentacja programu PowerPoint</vt:lpstr>
      <vt:lpstr>Pobieranie rekordów: Select</vt:lpstr>
      <vt:lpstr>Prezentacja programu PowerPoint</vt:lpstr>
      <vt:lpstr>Prezentacja programu PowerPoint</vt:lpstr>
      <vt:lpstr>Sortowanie z użyciem ORDER BY</vt:lpstr>
      <vt:lpstr>Prezentacja programu PowerPoint</vt:lpstr>
      <vt:lpstr>Podsumowanie SQL</vt:lpstr>
      <vt:lpstr>To nie jest zbyt ciekawe (na razie)</vt:lpstr>
      <vt:lpstr>Złożone modele danych i relacje</vt:lpstr>
      <vt:lpstr>Projektowanie baz danych</vt:lpstr>
      <vt:lpstr>Prezentacja programu PowerPoint</vt:lpstr>
      <vt:lpstr>Prezentacja programu PowerPoint</vt:lpstr>
      <vt:lpstr>Budowanie modelu danych</vt:lpstr>
      <vt:lpstr>Prezentacja programu PowerPoint</vt:lpstr>
      <vt:lpstr>Czy każda “część informacji”...</vt:lpstr>
      <vt:lpstr>Prezentacja programu PowerPoint</vt:lpstr>
      <vt:lpstr>Prezentacja programu PowerPoint</vt:lpstr>
      <vt:lpstr>Prezentacja programu PowerPoint</vt:lpstr>
      <vt:lpstr>Reprezentacja relacji w bazie danych</vt:lpstr>
      <vt:lpstr>Normalizacja bazy danych (3NF)</vt:lpstr>
      <vt:lpstr>Prezentacja programu PowerPoint</vt:lpstr>
      <vt:lpstr>Schemat odwołań całkowitoliczbowych</vt:lpstr>
      <vt:lpstr>Trzy rodzaje kluczy</vt:lpstr>
      <vt:lpstr>Reguły kluczy</vt:lpstr>
      <vt:lpstr>Klucze obce</vt:lpstr>
      <vt:lpstr>Budowanie relacji (w tabelach)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Używanie JOIN do łączenia tabel</vt:lpstr>
      <vt:lpstr>Potęga relacji</vt:lpstr>
      <vt:lpstr>Operacja JOIN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Relacje wiele do wielu</vt:lpstr>
      <vt:lpstr>Prezentacja programu PowerPoint</vt:lpstr>
      <vt:lpstr>Prezentacja programu PowerPoint</vt:lpstr>
      <vt:lpstr>Wiele do wielu</vt:lpstr>
      <vt:lpstr>Prezentacja programu PowerPoint</vt:lpstr>
      <vt:lpstr>Zacznijmy od pustej bazy danych</vt:lpstr>
      <vt:lpstr>Prezentacja programu PowerPoint</vt:lpstr>
      <vt:lpstr>Wstawianie użytkowników i kursów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Złożoność daje szybkość</vt:lpstr>
      <vt:lpstr>Dodatkowe zagadnienia SQL</vt:lpstr>
      <vt:lpstr>Podsumowanie</vt:lpstr>
      <vt:lpstr>Podziękowania dla współpracowników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Databases and SQLite</dc:title>
  <cp:lastModifiedBy>EnglishT</cp:lastModifiedBy>
  <cp:revision>82</cp:revision>
  <dcterms:modified xsi:type="dcterms:W3CDTF">2021-01-29T12:01:35Z</dcterms:modified>
</cp:coreProperties>
</file>